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86" r:id="rId4"/>
    <p:sldId id="277" r:id="rId5"/>
    <p:sldId id="281" r:id="rId6"/>
    <p:sldId id="258" r:id="rId7"/>
    <p:sldId id="259" r:id="rId8"/>
    <p:sldId id="278" r:id="rId9"/>
    <p:sldId id="279" r:id="rId10"/>
    <p:sldId id="260" r:id="rId11"/>
    <p:sldId id="261" r:id="rId12"/>
    <p:sldId id="270" r:id="rId13"/>
    <p:sldId id="262" r:id="rId14"/>
    <p:sldId id="282" r:id="rId15"/>
    <p:sldId id="263" r:id="rId16"/>
    <p:sldId id="283" r:id="rId17"/>
    <p:sldId id="264" r:id="rId18"/>
    <p:sldId id="284" r:id="rId19"/>
    <p:sldId id="285" r:id="rId20"/>
    <p:sldId id="276" r:id="rId21"/>
    <p:sldId id="287" r:id="rId22"/>
    <p:sldId id="274" r:id="rId23"/>
    <p:sldId id="28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3" autoAdjust="0"/>
    <p:restoredTop sz="94660"/>
  </p:normalViewPr>
  <p:slideViewPr>
    <p:cSldViewPr snapToGrid="0">
      <p:cViewPr varScale="1">
        <p:scale>
          <a:sx n="92" d="100"/>
          <a:sy n="92" d="100"/>
        </p:scale>
        <p:origin x="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C158F-A4A4-4460-B7D7-E0FF5CB6340F}"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40F81-5C3B-4523-8C6C-4D25B836365E}" type="slidenum">
              <a:rPr lang="en-US" smtClean="0"/>
              <a:t>‹#›</a:t>
            </a:fld>
            <a:endParaRPr lang="en-US"/>
          </a:p>
        </p:txBody>
      </p:sp>
    </p:spTree>
    <p:extLst>
      <p:ext uri="{BB962C8B-B14F-4D97-AF65-F5344CB8AC3E}">
        <p14:creationId xmlns:p14="http://schemas.microsoft.com/office/powerpoint/2010/main" val="3018480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214D-FD59-F11E-61AA-1A8E14CC83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C98EC7-22FE-2F99-9A07-4D103D8DAE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4A1C97-49D1-5F1B-E8AF-5E0E94CF771E}"/>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5" name="Footer Placeholder 4">
            <a:extLst>
              <a:ext uri="{FF2B5EF4-FFF2-40B4-BE49-F238E27FC236}">
                <a16:creationId xmlns:a16="http://schemas.microsoft.com/office/drawing/2014/main" id="{5D0792AB-7069-D6A1-C334-997F40540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27D3D-AC7A-9583-7D22-AE6A07B8DD31}"/>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303949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38EC-53A1-3EFF-1490-5903C9F1BF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E4D032-540C-A90D-9B38-E6E689AD0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331705-3136-0F84-A7CC-38332A84F6AB}"/>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5" name="Footer Placeholder 4">
            <a:extLst>
              <a:ext uri="{FF2B5EF4-FFF2-40B4-BE49-F238E27FC236}">
                <a16:creationId xmlns:a16="http://schemas.microsoft.com/office/drawing/2014/main" id="{6F3C67F3-3378-C20E-A2AC-B2C07FD26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1B068-D316-9BC2-81E9-B247153DE49D}"/>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417967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318ED2-0269-3A81-E328-E2F0D98CAB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FCC916-C977-3670-1197-48B7E3845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3FAAA-64A7-DCF4-D14D-2B03149B78B5}"/>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5" name="Footer Placeholder 4">
            <a:extLst>
              <a:ext uri="{FF2B5EF4-FFF2-40B4-BE49-F238E27FC236}">
                <a16:creationId xmlns:a16="http://schemas.microsoft.com/office/drawing/2014/main" id="{F2F68A3C-E05C-0289-856C-9B728EC01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735CC-D2CE-AFB3-0BB0-693D84983F01}"/>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2637801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20729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660757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10133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CB88-476A-DE90-760E-3285A7E31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79745D-0820-99A5-E945-FC7DC942E8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E4CD8F-C987-68B2-C7E0-3B55C0D2CDE4}"/>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5" name="Footer Placeholder 4">
            <a:extLst>
              <a:ext uri="{FF2B5EF4-FFF2-40B4-BE49-F238E27FC236}">
                <a16:creationId xmlns:a16="http://schemas.microsoft.com/office/drawing/2014/main" id="{5EB4E1B0-1671-857F-F572-EA45E292A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083C0-A126-6A45-FDA4-ECA5B7F4B0AD}"/>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3162127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01D3-ADA9-F1C3-DD8B-DE153DE83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679119-93E9-0684-E98A-28881E70B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1087FD-116C-4CCB-9BAF-D43EEC244C73}"/>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5" name="Footer Placeholder 4">
            <a:extLst>
              <a:ext uri="{FF2B5EF4-FFF2-40B4-BE49-F238E27FC236}">
                <a16:creationId xmlns:a16="http://schemas.microsoft.com/office/drawing/2014/main" id="{6CF79A7F-95A2-71C8-3293-2705B71CB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47959-2CD2-5A3C-3016-05A760799296}"/>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95247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FC21-746F-B5F7-E75B-DAF9624F01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DD354-493B-A9EE-B30F-92B51B8E73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7F9513-3D93-9F88-DC1C-7F9E2FF300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F60B32-7CE1-75E2-A38D-D39110902CF5}"/>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6" name="Footer Placeholder 5">
            <a:extLst>
              <a:ext uri="{FF2B5EF4-FFF2-40B4-BE49-F238E27FC236}">
                <a16:creationId xmlns:a16="http://schemas.microsoft.com/office/drawing/2014/main" id="{90EFE2CE-CCFB-B198-DC33-1B793D260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6DEC81-8811-DD01-A7B9-464479E00332}"/>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360449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8813-A037-EFC4-85C6-0F14B77EA8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4BAE97-64D7-AA9D-F7EF-8C4C7ACB19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C4B63B-3633-AE9D-8193-80E6781130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74D488-F236-2EF5-E8B3-6C7FBD4F45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EE2D1D-4641-1FB9-F337-A1EAEC1050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F01F84-28A7-78AF-E98B-E6D3A68C272F}"/>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8" name="Footer Placeholder 7">
            <a:extLst>
              <a:ext uri="{FF2B5EF4-FFF2-40B4-BE49-F238E27FC236}">
                <a16:creationId xmlns:a16="http://schemas.microsoft.com/office/drawing/2014/main" id="{876D3BED-E04B-FA53-2C84-2491C92D7B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61E9DA-1EDC-A6C4-739B-778EAC6AB35B}"/>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350741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55DD-0062-D5A4-65DE-1FED5BB034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E428A-117E-0EAC-4507-6530B0D1803C}"/>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4" name="Footer Placeholder 3">
            <a:extLst>
              <a:ext uri="{FF2B5EF4-FFF2-40B4-BE49-F238E27FC236}">
                <a16:creationId xmlns:a16="http://schemas.microsoft.com/office/drawing/2014/main" id="{4E0344C9-637A-726A-7E2E-94F61C2926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41DE07-9128-681C-4E07-8C8120B8D5D9}"/>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229354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92A767-E93A-78E5-9835-1856C2B08122}"/>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3" name="Footer Placeholder 2">
            <a:extLst>
              <a:ext uri="{FF2B5EF4-FFF2-40B4-BE49-F238E27FC236}">
                <a16:creationId xmlns:a16="http://schemas.microsoft.com/office/drawing/2014/main" id="{7C6295F2-692A-CCE2-24D7-A64BBCF1EE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BC8765-3168-1772-B1F0-C25407852335}"/>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404861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C951-5CA8-9BE2-529D-E64F4D8D67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21ADCF-6D7A-A9A6-0A90-4C3FC3BEB5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C63186-DEF8-6036-B681-81048371E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30F65A-2C32-9168-0F69-15514E954040}"/>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6" name="Footer Placeholder 5">
            <a:extLst>
              <a:ext uri="{FF2B5EF4-FFF2-40B4-BE49-F238E27FC236}">
                <a16:creationId xmlns:a16="http://schemas.microsoft.com/office/drawing/2014/main" id="{CB9D63BD-60B9-6C2A-1EAC-0334ECA00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0EAF47-BBD6-5A37-8E45-4FE3D90110EC}"/>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227527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FBE5-4001-84CE-C5BC-55E74FAB30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F1B4F7-ECE2-AB9E-6DC7-F63BF99103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5D3070-8E6E-09BF-3BB0-E6196E00A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A9501-DD9A-A99C-1733-86FBF0DF9A16}"/>
              </a:ext>
            </a:extLst>
          </p:cNvPr>
          <p:cNvSpPr>
            <a:spLocks noGrp="1"/>
          </p:cNvSpPr>
          <p:nvPr>
            <p:ph type="dt" sz="half" idx="10"/>
          </p:nvPr>
        </p:nvSpPr>
        <p:spPr/>
        <p:txBody>
          <a:bodyPr/>
          <a:lstStyle/>
          <a:p>
            <a:fld id="{C73A51A1-5CFD-46DD-B2CB-4F106A91EF4E}" type="datetimeFigureOut">
              <a:rPr lang="en-US" smtClean="0"/>
              <a:t>3/13/2025</a:t>
            </a:fld>
            <a:endParaRPr lang="en-US"/>
          </a:p>
        </p:txBody>
      </p:sp>
      <p:sp>
        <p:nvSpPr>
          <p:cNvPr id="6" name="Footer Placeholder 5">
            <a:extLst>
              <a:ext uri="{FF2B5EF4-FFF2-40B4-BE49-F238E27FC236}">
                <a16:creationId xmlns:a16="http://schemas.microsoft.com/office/drawing/2014/main" id="{90E75005-3EE0-3579-E2A5-7F9152F6F0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3610D-606C-23DC-E8C5-E97A9CD3BD6A}"/>
              </a:ext>
            </a:extLst>
          </p:cNvPr>
          <p:cNvSpPr>
            <a:spLocks noGrp="1"/>
          </p:cNvSpPr>
          <p:nvPr>
            <p:ph type="sldNum" sz="quarter" idx="12"/>
          </p:nvPr>
        </p:nvSpPr>
        <p:spPr/>
        <p:txBody>
          <a:bodyPr/>
          <a:lstStyle/>
          <a:p>
            <a:fld id="{D4FF31B7-0F2F-4B11-BDFC-A5E26EF9D00C}" type="slidenum">
              <a:rPr lang="en-US" smtClean="0"/>
              <a:t>‹#›</a:t>
            </a:fld>
            <a:endParaRPr lang="en-US"/>
          </a:p>
        </p:txBody>
      </p:sp>
    </p:spTree>
    <p:extLst>
      <p:ext uri="{BB962C8B-B14F-4D97-AF65-F5344CB8AC3E}">
        <p14:creationId xmlns:p14="http://schemas.microsoft.com/office/powerpoint/2010/main" val="182952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A6D82-46B3-E060-73EB-88BBC55642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09DDA-D9CE-0185-E528-B0D89505E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C803C-8407-CC7C-3D64-BEF60BA438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A51A1-5CFD-46DD-B2CB-4F106A91EF4E}" type="datetimeFigureOut">
              <a:rPr lang="en-US" smtClean="0"/>
              <a:t>3/13/2025</a:t>
            </a:fld>
            <a:endParaRPr lang="en-US"/>
          </a:p>
        </p:txBody>
      </p:sp>
      <p:sp>
        <p:nvSpPr>
          <p:cNvPr id="5" name="Footer Placeholder 4">
            <a:extLst>
              <a:ext uri="{FF2B5EF4-FFF2-40B4-BE49-F238E27FC236}">
                <a16:creationId xmlns:a16="http://schemas.microsoft.com/office/drawing/2014/main" id="{E8A6A1E7-327B-6B66-8DE7-D8767218C6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202F09-4F35-F139-A96F-5CAA1C40CF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F31B7-0F2F-4B11-BDFC-A5E26EF9D00C}" type="slidenum">
              <a:rPr lang="en-US" smtClean="0"/>
              <a:t>‹#›</a:t>
            </a:fld>
            <a:endParaRPr lang="en-US"/>
          </a:p>
        </p:txBody>
      </p:sp>
    </p:spTree>
    <p:extLst>
      <p:ext uri="{BB962C8B-B14F-4D97-AF65-F5344CB8AC3E}">
        <p14:creationId xmlns:p14="http://schemas.microsoft.com/office/powerpoint/2010/main" val="4291193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4"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hyperlink" Target="https://colab.research.google.com/drive/1fAIWNgv5TZl6E_oi_OdFtJRumGqRjJFr?usp=sharing" TargetMode="External"/><Relationship Id="rId1" Type="http://schemas.openxmlformats.org/officeDocument/2006/relationships/slideLayout" Target="../slideLayouts/slideLayout2.xml"/><Relationship Id="rId4" Type="http://schemas.openxmlformats.org/officeDocument/2006/relationships/hyperlink" Target="https://iblnews.es/google-prepara-el-lanzamiento-de-una-nueva-herramienta-colab-ai-con-caracteristicas-similares-a-github-co-pilo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BA3E-2CC4-0EE5-0D97-E1E3B29A07BF}"/>
              </a:ext>
            </a:extLst>
          </p:cNvPr>
          <p:cNvSpPr>
            <a:spLocks noGrp="1"/>
          </p:cNvSpPr>
          <p:nvPr>
            <p:ph type="ctrTitle"/>
          </p:nvPr>
        </p:nvSpPr>
        <p:spPr>
          <a:xfrm>
            <a:off x="948018" y="1700586"/>
            <a:ext cx="5923430" cy="2387600"/>
          </a:xfrm>
        </p:spPr>
        <p:txBody>
          <a:bodyPr>
            <a:normAutofit/>
          </a:bodyPr>
          <a:lstStyle/>
          <a:p>
            <a:r>
              <a:rPr lang="en-US" sz="4000" i="1" kern="0" spc="-112" dirty="0">
                <a:solidFill>
                  <a:schemeClr val="accent5"/>
                </a:solidFill>
                <a:latin typeface="Inter Bold" pitchFamily="34" charset="0"/>
                <a:ea typeface="Inter Bold" pitchFamily="34" charset="-122"/>
                <a:cs typeface="Inter Bold" pitchFamily="34" charset="-120"/>
              </a:rPr>
              <a:t>The Power of News Analytics: Uncovering Business Value</a:t>
            </a:r>
            <a:br>
              <a:rPr lang="en-US" sz="4000" i="1" dirty="0">
                <a:solidFill>
                  <a:schemeClr val="accent5"/>
                </a:solidFill>
              </a:rPr>
            </a:br>
            <a:endParaRPr lang="en-US" sz="4000" i="1" dirty="0">
              <a:solidFill>
                <a:schemeClr val="accent5"/>
              </a:solidFill>
            </a:endParaRPr>
          </a:p>
        </p:txBody>
      </p:sp>
      <p:pic>
        <p:nvPicPr>
          <p:cNvPr id="4" name="Image 0" descr="preencoded.png">
            <a:extLst>
              <a:ext uri="{FF2B5EF4-FFF2-40B4-BE49-F238E27FC236}">
                <a16:creationId xmlns:a16="http://schemas.microsoft.com/office/drawing/2014/main" id="{C52B6C77-F377-463B-3E4F-72B3EC4C3102}"/>
              </a:ext>
            </a:extLst>
          </p:cNvPr>
          <p:cNvPicPr>
            <a:picLocks noChangeAspect="1"/>
          </p:cNvPicPr>
          <p:nvPr/>
        </p:nvPicPr>
        <p:blipFill>
          <a:blip r:embed="rId2"/>
          <a:stretch>
            <a:fillRect/>
          </a:stretch>
        </p:blipFill>
        <p:spPr>
          <a:xfrm>
            <a:off x="7266709" y="0"/>
            <a:ext cx="4925291" cy="6888789"/>
          </a:xfrm>
          <a:prstGeom prst="rect">
            <a:avLst/>
          </a:prstGeom>
        </p:spPr>
      </p:pic>
      <p:sp>
        <p:nvSpPr>
          <p:cNvPr id="5" name="TextBox 4">
            <a:extLst>
              <a:ext uri="{FF2B5EF4-FFF2-40B4-BE49-F238E27FC236}">
                <a16:creationId xmlns:a16="http://schemas.microsoft.com/office/drawing/2014/main" id="{939FC382-7025-0B90-7756-EC528FCB28B9}"/>
              </a:ext>
            </a:extLst>
          </p:cNvPr>
          <p:cNvSpPr txBox="1"/>
          <p:nvPr/>
        </p:nvSpPr>
        <p:spPr>
          <a:xfrm>
            <a:off x="5721520" y="6003092"/>
            <a:ext cx="2299855" cy="954107"/>
          </a:xfrm>
          <a:prstGeom prst="rect">
            <a:avLst/>
          </a:prstGeom>
          <a:noFill/>
        </p:spPr>
        <p:txBody>
          <a:bodyPr wrap="square" rtlCol="0">
            <a:spAutoFit/>
          </a:bodyPr>
          <a:lstStyle/>
          <a:p>
            <a:r>
              <a:rPr lang="en-US" sz="1400" dirty="0"/>
              <a:t>Krishna Khandelwal</a:t>
            </a:r>
          </a:p>
          <a:p>
            <a:r>
              <a:rPr lang="en-US" sz="1400" dirty="0"/>
              <a:t>S1364040</a:t>
            </a:r>
          </a:p>
          <a:p>
            <a:r>
              <a:rPr lang="en-US" sz="1400" dirty="0"/>
              <a:t>Assignment- 02</a:t>
            </a:r>
          </a:p>
          <a:p>
            <a:endParaRPr lang="en-US" sz="1400" dirty="0"/>
          </a:p>
        </p:txBody>
      </p:sp>
    </p:spTree>
    <p:extLst>
      <p:ext uri="{BB962C8B-B14F-4D97-AF65-F5344CB8AC3E}">
        <p14:creationId xmlns:p14="http://schemas.microsoft.com/office/powerpoint/2010/main" val="1549229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D627-EACA-B9E2-73C5-13143C766322}"/>
              </a:ext>
            </a:extLst>
          </p:cNvPr>
          <p:cNvSpPr>
            <a:spLocks noGrp="1"/>
          </p:cNvSpPr>
          <p:nvPr>
            <p:ph type="title"/>
          </p:nvPr>
        </p:nvSpPr>
        <p:spPr>
          <a:xfrm>
            <a:off x="208429" y="151391"/>
            <a:ext cx="12189759" cy="783011"/>
          </a:xfrm>
        </p:spPr>
        <p:txBody>
          <a:bodyPr>
            <a:normAutofit/>
          </a:bodyPr>
          <a:lstStyle/>
          <a:p>
            <a:r>
              <a:rPr lang="en-US" sz="3600" dirty="0"/>
              <a:t>Text Preprocessing – Tokenization, cleaning, </a:t>
            </a:r>
            <a:r>
              <a:rPr lang="en-US" sz="3600" dirty="0" err="1"/>
              <a:t>stopword</a:t>
            </a:r>
            <a:r>
              <a:rPr lang="en-US" sz="3600" dirty="0"/>
              <a:t> removal </a:t>
            </a:r>
          </a:p>
        </p:txBody>
      </p:sp>
      <p:pic>
        <p:nvPicPr>
          <p:cNvPr id="7172" name="Picture 4" descr="Machine Learning: NLP — Text preprocessing — Part 2 (with spaCy) | by  Suijth Somanunnithan | Jan, 2025 | Medium">
            <a:extLst>
              <a:ext uri="{FF2B5EF4-FFF2-40B4-BE49-F238E27FC236}">
                <a16:creationId xmlns:a16="http://schemas.microsoft.com/office/drawing/2014/main" id="{E8B05F03-C220-BC4D-4C12-82709FC33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97" y="934402"/>
            <a:ext cx="5574927" cy="40934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BB324A-223C-01AE-9CAE-3BA2212957A0}"/>
              </a:ext>
            </a:extLst>
          </p:cNvPr>
          <p:cNvSpPr txBox="1"/>
          <p:nvPr/>
        </p:nvSpPr>
        <p:spPr>
          <a:xfrm>
            <a:off x="5915586" y="3598066"/>
            <a:ext cx="5648885" cy="3108543"/>
          </a:xfrm>
          <a:prstGeom prst="rect">
            <a:avLst/>
          </a:prstGeom>
          <a:noFill/>
        </p:spPr>
        <p:txBody>
          <a:bodyPr wrap="square">
            <a:spAutoFit/>
          </a:bodyPr>
          <a:lstStyle/>
          <a:p>
            <a:pPr>
              <a:buNone/>
            </a:pPr>
            <a:r>
              <a:rPr lang="en-US" sz="1400" b="1" dirty="0"/>
              <a:t>Key Steps in Preprocessing</a:t>
            </a:r>
          </a:p>
          <a:p>
            <a:pPr>
              <a:buFont typeface="+mj-lt"/>
              <a:buAutoNum type="arabicPeriod"/>
            </a:pPr>
            <a:r>
              <a:rPr lang="en-US" sz="1400" b="1" dirty="0"/>
              <a:t>Text Cleaning</a:t>
            </a:r>
            <a:endParaRPr lang="en-US" sz="1400" dirty="0"/>
          </a:p>
          <a:p>
            <a:pPr marL="742950" lvl="1" indent="-285750">
              <a:buFont typeface="+mj-lt"/>
              <a:buAutoNum type="arabicPeriod"/>
            </a:pPr>
            <a:r>
              <a:rPr lang="en-US" sz="1400" dirty="0"/>
              <a:t>Removed unnecessary elements like </a:t>
            </a:r>
            <a:r>
              <a:rPr lang="en-US" sz="1400" b="1" dirty="0"/>
              <a:t>digits</a:t>
            </a:r>
            <a:r>
              <a:rPr lang="en-US" sz="1400" dirty="0"/>
              <a:t>, </a:t>
            </a:r>
            <a:r>
              <a:rPr lang="en-US" sz="1400" b="1" dirty="0"/>
              <a:t>punctuation</a:t>
            </a:r>
            <a:r>
              <a:rPr lang="en-US" sz="1400" dirty="0"/>
              <a:t>, and </a:t>
            </a:r>
            <a:r>
              <a:rPr lang="en-US" sz="1400" b="1" dirty="0"/>
              <a:t>special characters</a:t>
            </a:r>
            <a:r>
              <a:rPr lang="en-US" sz="1400" dirty="0"/>
              <a:t>.</a:t>
            </a:r>
          </a:p>
          <a:p>
            <a:pPr marL="742950" lvl="1" indent="-285750">
              <a:buFont typeface="+mj-lt"/>
              <a:buAutoNum type="arabicPeriod"/>
            </a:pPr>
            <a:r>
              <a:rPr lang="en-US" sz="1400" dirty="0"/>
              <a:t>Converted all text to </a:t>
            </a:r>
            <a:r>
              <a:rPr lang="en-US" sz="1400" b="1" dirty="0"/>
              <a:t>lowercase</a:t>
            </a:r>
            <a:r>
              <a:rPr lang="en-US" sz="1400" dirty="0"/>
              <a:t> for uniformity.</a:t>
            </a:r>
          </a:p>
          <a:p>
            <a:pPr>
              <a:buFont typeface="+mj-lt"/>
              <a:buAutoNum type="arabicPeriod"/>
            </a:pPr>
            <a:r>
              <a:rPr lang="en-US" sz="1400" b="1" dirty="0" err="1"/>
              <a:t>Stopword</a:t>
            </a:r>
            <a:r>
              <a:rPr lang="en-US" sz="1400" b="1" dirty="0"/>
              <a:t> Removal</a:t>
            </a:r>
            <a:endParaRPr lang="en-US" sz="1400" dirty="0"/>
          </a:p>
          <a:p>
            <a:pPr marL="742950" lvl="1" indent="-285750">
              <a:buFont typeface="+mj-lt"/>
              <a:buAutoNum type="arabicPeriod"/>
            </a:pPr>
            <a:r>
              <a:rPr lang="en-US" sz="1400" dirty="0"/>
              <a:t>Eliminated common words (e.g., "the", "is", "in") that do not contribute meaningful insights.</a:t>
            </a:r>
          </a:p>
          <a:p>
            <a:pPr>
              <a:buFont typeface="+mj-lt"/>
              <a:buAutoNum type="arabicPeriod"/>
            </a:pPr>
            <a:r>
              <a:rPr lang="en-US" sz="1400" b="1" dirty="0"/>
              <a:t>Tokenization (Using </a:t>
            </a:r>
            <a:r>
              <a:rPr lang="en-US" sz="1400" b="1" dirty="0" err="1"/>
              <a:t>SpaCy</a:t>
            </a:r>
            <a:r>
              <a:rPr lang="en-US" sz="1400" b="1" dirty="0"/>
              <a:t>)</a:t>
            </a:r>
            <a:endParaRPr lang="en-US" sz="1400" dirty="0"/>
          </a:p>
          <a:p>
            <a:pPr marL="742950" lvl="1" indent="-285750">
              <a:buFont typeface="+mj-lt"/>
              <a:buAutoNum type="arabicPeriod"/>
            </a:pPr>
            <a:r>
              <a:rPr lang="en-US" sz="1400" dirty="0"/>
              <a:t>Broke the cleaned text into </a:t>
            </a:r>
            <a:r>
              <a:rPr lang="en-US" sz="1400" b="1" dirty="0"/>
              <a:t>individual words (tokens)</a:t>
            </a:r>
            <a:r>
              <a:rPr lang="en-US" sz="1400" dirty="0"/>
              <a:t>, which makes it easier to analyze and process.</a:t>
            </a:r>
          </a:p>
          <a:p>
            <a:pPr>
              <a:buFont typeface="+mj-lt"/>
              <a:buAutoNum type="arabicPeriod"/>
            </a:pPr>
            <a:r>
              <a:rPr lang="en-US" sz="1400" b="1" dirty="0"/>
              <a:t>Lemmatization (Using </a:t>
            </a:r>
            <a:r>
              <a:rPr lang="en-US" sz="1400" b="1" dirty="0" err="1"/>
              <a:t>SpaCy</a:t>
            </a:r>
            <a:r>
              <a:rPr lang="en-US" sz="1400" b="1" dirty="0"/>
              <a:t>)</a:t>
            </a:r>
            <a:endParaRPr lang="en-US" sz="1400" dirty="0"/>
          </a:p>
          <a:p>
            <a:pPr marL="742950" lvl="1" indent="-285750">
              <a:buFont typeface="+mj-lt"/>
              <a:buAutoNum type="arabicPeriod"/>
            </a:pPr>
            <a:r>
              <a:rPr lang="en-US" sz="1400" dirty="0"/>
              <a:t>Reduced each word to its </a:t>
            </a:r>
            <a:r>
              <a:rPr lang="en-US" sz="1400" b="1" dirty="0"/>
              <a:t>root form</a:t>
            </a:r>
            <a:r>
              <a:rPr lang="en-US" sz="1400" dirty="0"/>
              <a:t>, ensuring that different forms of a word (e.g., "running", "ran") are treated the same.</a:t>
            </a:r>
          </a:p>
        </p:txBody>
      </p:sp>
      <p:pic>
        <p:nvPicPr>
          <p:cNvPr id="8" name="Picture 7">
            <a:extLst>
              <a:ext uri="{FF2B5EF4-FFF2-40B4-BE49-F238E27FC236}">
                <a16:creationId xmlns:a16="http://schemas.microsoft.com/office/drawing/2014/main" id="{0020F427-8BB1-95B0-CA68-722AA0FD546C}"/>
              </a:ext>
            </a:extLst>
          </p:cNvPr>
          <p:cNvPicPr>
            <a:picLocks noChangeAspect="1"/>
          </p:cNvPicPr>
          <p:nvPr/>
        </p:nvPicPr>
        <p:blipFill>
          <a:blip r:embed="rId3"/>
          <a:stretch>
            <a:fillRect/>
          </a:stretch>
        </p:blipFill>
        <p:spPr>
          <a:xfrm>
            <a:off x="5977216" y="1331259"/>
            <a:ext cx="5056095" cy="2041114"/>
          </a:xfrm>
          <a:prstGeom prst="rect">
            <a:avLst/>
          </a:prstGeom>
        </p:spPr>
      </p:pic>
      <p:pic>
        <p:nvPicPr>
          <p:cNvPr id="10" name="Picture 9">
            <a:extLst>
              <a:ext uri="{FF2B5EF4-FFF2-40B4-BE49-F238E27FC236}">
                <a16:creationId xmlns:a16="http://schemas.microsoft.com/office/drawing/2014/main" id="{C9DD30A6-63CB-6DD3-39E5-22733ED749C6}"/>
              </a:ext>
            </a:extLst>
          </p:cNvPr>
          <p:cNvPicPr>
            <a:picLocks noChangeAspect="1"/>
          </p:cNvPicPr>
          <p:nvPr/>
        </p:nvPicPr>
        <p:blipFill>
          <a:blip r:embed="rId4"/>
          <a:stretch>
            <a:fillRect/>
          </a:stretch>
        </p:blipFill>
        <p:spPr>
          <a:xfrm>
            <a:off x="551329" y="5361838"/>
            <a:ext cx="5076265" cy="1367522"/>
          </a:xfrm>
          <a:prstGeom prst="rect">
            <a:avLst/>
          </a:prstGeom>
        </p:spPr>
      </p:pic>
    </p:spTree>
    <p:extLst>
      <p:ext uri="{BB962C8B-B14F-4D97-AF65-F5344CB8AC3E}">
        <p14:creationId xmlns:p14="http://schemas.microsoft.com/office/powerpoint/2010/main" val="3839058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3E37-73C5-D421-68FF-C287A24A527C}"/>
              </a:ext>
            </a:extLst>
          </p:cNvPr>
          <p:cNvSpPr>
            <a:spLocks noGrp="1"/>
          </p:cNvSpPr>
          <p:nvPr>
            <p:ph type="title"/>
          </p:nvPr>
        </p:nvSpPr>
        <p:spPr>
          <a:xfrm>
            <a:off x="428064" y="115285"/>
            <a:ext cx="11335872" cy="660723"/>
          </a:xfrm>
        </p:spPr>
        <p:txBody>
          <a:bodyPr>
            <a:noAutofit/>
          </a:bodyPr>
          <a:lstStyle/>
          <a:p>
            <a:r>
              <a:rPr lang="en-US" sz="3200" dirty="0"/>
              <a:t>Feature Engineering – Word counts, sentence counts, TF-IDF</a:t>
            </a:r>
          </a:p>
        </p:txBody>
      </p:sp>
      <p:pic>
        <p:nvPicPr>
          <p:cNvPr id="5" name="Picture 4">
            <a:extLst>
              <a:ext uri="{FF2B5EF4-FFF2-40B4-BE49-F238E27FC236}">
                <a16:creationId xmlns:a16="http://schemas.microsoft.com/office/drawing/2014/main" id="{22FE5AC6-C73B-1C61-04D5-AFCA6978528D}"/>
              </a:ext>
            </a:extLst>
          </p:cNvPr>
          <p:cNvPicPr>
            <a:picLocks noChangeAspect="1"/>
          </p:cNvPicPr>
          <p:nvPr/>
        </p:nvPicPr>
        <p:blipFill>
          <a:blip r:embed="rId2"/>
          <a:stretch>
            <a:fillRect/>
          </a:stretch>
        </p:blipFill>
        <p:spPr>
          <a:xfrm>
            <a:off x="4374773" y="4518212"/>
            <a:ext cx="3998256" cy="2138082"/>
          </a:xfrm>
          <a:prstGeom prst="rect">
            <a:avLst/>
          </a:prstGeom>
        </p:spPr>
      </p:pic>
      <p:sp>
        <p:nvSpPr>
          <p:cNvPr id="7" name="Rectangle 10">
            <a:extLst>
              <a:ext uri="{FF2B5EF4-FFF2-40B4-BE49-F238E27FC236}">
                <a16:creationId xmlns:a16="http://schemas.microsoft.com/office/drawing/2014/main" id="{D2B03B49-C9A9-B402-3AB4-9657C8BEB5EE}"/>
              </a:ext>
            </a:extLst>
          </p:cNvPr>
          <p:cNvSpPr>
            <a:spLocks noChangeArrowheads="1"/>
          </p:cNvSpPr>
          <p:nvPr/>
        </p:nvSpPr>
        <p:spPr bwMode="auto">
          <a:xfrm>
            <a:off x="264460" y="4292968"/>
            <a:ext cx="385034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Extracted the </a:t>
            </a:r>
            <a:r>
              <a:rPr kumimoji="0" lang="en-US" altLang="en-US" sz="1400" b="1" i="0" u="none" strike="noStrike" cap="none" normalizeH="0" baseline="0" dirty="0">
                <a:ln>
                  <a:noFill/>
                </a:ln>
                <a:solidFill>
                  <a:schemeClr val="tx1"/>
                </a:solidFill>
                <a:effectLst/>
                <a:latin typeface="Arial" panose="020B0604020202020204" pitchFamily="34" charset="0"/>
              </a:rPr>
              <a:t>top 500 most important features</a:t>
            </a:r>
            <a:r>
              <a:rPr kumimoji="0" lang="en-US" altLang="en-US" sz="1400" b="0" i="0" u="none" strike="noStrike" cap="none" normalizeH="0" baseline="0" dirty="0">
                <a:ln>
                  <a:noFill/>
                </a:ln>
                <a:solidFill>
                  <a:schemeClr val="tx1"/>
                </a:solidFill>
                <a:effectLst/>
                <a:latin typeface="Arial" panose="020B0604020202020204" pitchFamily="34" charset="0"/>
              </a:rPr>
              <a:t> from the cleaned text data.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TF-IDF helped in </a:t>
            </a:r>
            <a:r>
              <a:rPr kumimoji="0" lang="en-US" altLang="en-US" sz="1400" b="1" i="0" u="none" strike="noStrike" cap="none" normalizeH="0" baseline="0" dirty="0">
                <a:ln>
                  <a:noFill/>
                </a:ln>
                <a:solidFill>
                  <a:schemeClr val="tx1"/>
                </a:solidFill>
                <a:effectLst/>
                <a:latin typeface="Arial" panose="020B0604020202020204" pitchFamily="34" charset="0"/>
              </a:rPr>
              <a:t>weighing the terms</a:t>
            </a:r>
            <a:r>
              <a:rPr kumimoji="0" lang="en-US" altLang="en-US" sz="1400" b="0" i="0" u="none" strike="noStrike" cap="none" normalizeH="0" baseline="0" dirty="0">
                <a:ln>
                  <a:noFill/>
                </a:ln>
                <a:solidFill>
                  <a:schemeClr val="tx1"/>
                </a:solidFill>
                <a:effectLst/>
                <a:latin typeface="Arial" panose="020B0604020202020204" pitchFamily="34" charset="0"/>
              </a:rPr>
              <a:t> based on their relevance—common words were down-weighted, while informative terms received higher weights.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Transformed data was </a:t>
            </a:r>
            <a:r>
              <a:rPr kumimoji="0" lang="en-US" altLang="en-US" sz="1400" b="1" i="0" u="none" strike="noStrike" cap="none" normalizeH="0" baseline="0" dirty="0">
                <a:ln>
                  <a:noFill/>
                </a:ln>
                <a:solidFill>
                  <a:schemeClr val="tx1"/>
                </a:solidFill>
                <a:effectLst/>
                <a:latin typeface="Arial" panose="020B0604020202020204" pitchFamily="34" charset="0"/>
              </a:rPr>
              <a:t>merged with the original dataset</a:t>
            </a:r>
            <a:r>
              <a:rPr kumimoji="0" lang="en-US" altLang="en-US" sz="1400" b="0" i="0" u="none" strike="noStrike" cap="none" normalizeH="0" baseline="0" dirty="0">
                <a:ln>
                  <a:noFill/>
                </a:ln>
                <a:solidFill>
                  <a:schemeClr val="tx1"/>
                </a:solidFill>
                <a:effectLst/>
                <a:latin typeface="Arial" panose="020B0604020202020204" pitchFamily="34" charset="0"/>
              </a:rPr>
              <a:t> for advanced machine learning tasks. </a:t>
            </a:r>
          </a:p>
        </p:txBody>
      </p:sp>
      <p:pic>
        <p:nvPicPr>
          <p:cNvPr id="8206" name="Picture 14" descr="Uploaded image">
            <a:extLst>
              <a:ext uri="{FF2B5EF4-FFF2-40B4-BE49-F238E27FC236}">
                <a16:creationId xmlns:a16="http://schemas.microsoft.com/office/drawing/2014/main" id="{2E7FB1A5-3536-9C07-C8D3-942B6556A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37" y="1004608"/>
            <a:ext cx="5290297" cy="3285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eature Engineering in NLP. Feature extraction is an important step… | by  Abdallah Ashraf | Medium">
            <a:extLst>
              <a:ext uri="{FF2B5EF4-FFF2-40B4-BE49-F238E27FC236}">
                <a16:creationId xmlns:a16="http://schemas.microsoft.com/office/drawing/2014/main" id="{051AAA6E-7B1A-EB24-D7EA-4A49A003B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7535" y="1309555"/>
            <a:ext cx="5495365" cy="27527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angle 15">
            <a:extLst>
              <a:ext uri="{FF2B5EF4-FFF2-40B4-BE49-F238E27FC236}">
                <a16:creationId xmlns:a16="http://schemas.microsoft.com/office/drawing/2014/main" id="{99891F6D-89C2-1FBF-C020-BAB1D462AB5B}"/>
              </a:ext>
            </a:extLst>
          </p:cNvPr>
          <p:cNvSpPr>
            <a:spLocks noChangeArrowheads="1"/>
          </p:cNvSpPr>
          <p:nvPr/>
        </p:nvSpPr>
        <p:spPr bwMode="auto">
          <a:xfrm>
            <a:off x="8532157" y="4679312"/>
            <a:ext cx="377862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The </a:t>
            </a:r>
            <a:r>
              <a:rPr kumimoji="0" lang="en-US" altLang="en-US" sz="1600" b="1" i="0" u="none" strike="noStrike" cap="none" normalizeH="0" baseline="0" dirty="0">
                <a:ln>
                  <a:noFill/>
                </a:ln>
                <a:solidFill>
                  <a:schemeClr val="tx1"/>
                </a:solidFill>
                <a:effectLst/>
                <a:latin typeface="Arial" panose="020B0604020202020204" pitchFamily="34" charset="0"/>
              </a:rPr>
              <a:t>numerical values</a:t>
            </a:r>
            <a:r>
              <a:rPr kumimoji="0" lang="en-US" altLang="en-US" sz="1600" b="0" i="0" u="none" strike="noStrike" cap="none" normalizeH="0" baseline="0" dirty="0">
                <a:ln>
                  <a:noFill/>
                </a:ln>
                <a:solidFill>
                  <a:schemeClr val="tx1"/>
                </a:solidFill>
                <a:effectLst/>
                <a:latin typeface="Arial" panose="020B0604020202020204" pitchFamily="34" charset="0"/>
              </a:rPr>
              <a:t> indicate the </a:t>
            </a:r>
            <a:r>
              <a:rPr kumimoji="0" lang="en-US" altLang="en-US" sz="1600" b="1" i="0" u="none" strike="noStrike" cap="none" normalizeH="0" baseline="0" dirty="0">
                <a:ln>
                  <a:noFill/>
                </a:ln>
                <a:solidFill>
                  <a:schemeClr val="tx1"/>
                </a:solidFill>
                <a:effectLst/>
                <a:latin typeface="Arial" panose="020B0604020202020204" pitchFamily="34" charset="0"/>
              </a:rPr>
              <a:t>importance of each word</a:t>
            </a:r>
            <a:r>
              <a:rPr kumimoji="0" lang="en-US" altLang="en-US" sz="1600" b="0" i="0" u="none" strike="noStrike" cap="none" normalizeH="0" baseline="0" dirty="0">
                <a:ln>
                  <a:noFill/>
                </a:ln>
                <a:solidFill>
                  <a:schemeClr val="tx1"/>
                </a:solidFill>
                <a:effectLst/>
                <a:latin typeface="Arial" panose="020B0604020202020204" pitchFamily="34" charset="0"/>
              </a:rPr>
              <a:t> within a specific article.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This </a:t>
            </a:r>
            <a:r>
              <a:rPr kumimoji="0" lang="en-US" altLang="en-US" sz="1600" b="1" i="0" u="none" strike="noStrike" cap="none" normalizeH="0" baseline="0" dirty="0">
                <a:ln>
                  <a:noFill/>
                </a:ln>
                <a:solidFill>
                  <a:schemeClr val="tx1"/>
                </a:solidFill>
                <a:effectLst/>
                <a:latin typeface="Arial" panose="020B0604020202020204" pitchFamily="34" charset="0"/>
              </a:rPr>
              <a:t>structured representation</a:t>
            </a:r>
            <a:r>
              <a:rPr kumimoji="0" lang="en-US" altLang="en-US" sz="1600" b="0" i="0" u="none" strike="noStrike" cap="none" normalizeH="0" baseline="0" dirty="0">
                <a:ln>
                  <a:noFill/>
                </a:ln>
                <a:solidFill>
                  <a:schemeClr val="tx1"/>
                </a:solidFill>
                <a:effectLst/>
                <a:latin typeface="Arial" panose="020B0604020202020204" pitchFamily="34" charset="0"/>
              </a:rPr>
              <a:t> enables effective </a:t>
            </a:r>
            <a:r>
              <a:rPr kumimoji="0" lang="en-US" altLang="en-US" sz="1600" b="1" i="0" u="none" strike="noStrike" cap="none" normalizeH="0" baseline="0" dirty="0">
                <a:ln>
                  <a:noFill/>
                </a:ln>
                <a:solidFill>
                  <a:schemeClr val="tx1"/>
                </a:solidFill>
                <a:effectLst/>
                <a:latin typeface="Arial" panose="020B0604020202020204" pitchFamily="34" charset="0"/>
              </a:rPr>
              <a:t>text analysis</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classification</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topic modeling</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52910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51735" y="455811"/>
            <a:ext cx="6460530" cy="1035248"/>
          </a:xfrm>
          <a:prstGeom prst="rect">
            <a:avLst/>
          </a:prstGeom>
          <a:noFill/>
          <a:ln/>
        </p:spPr>
        <p:txBody>
          <a:bodyPr wrap="square" lIns="0" tIns="0" rIns="0" bIns="0" rtlCol="0" anchor="t"/>
          <a:lstStyle/>
          <a:p>
            <a:pPr>
              <a:lnSpc>
                <a:spcPts val="4042"/>
              </a:lnSpc>
            </a:pPr>
            <a:r>
              <a:rPr lang="en-US" sz="3250" dirty="0">
                <a:solidFill>
                  <a:srgbClr val="505468"/>
                </a:solidFill>
                <a:latin typeface="Instrument Sans Semi Bold" pitchFamily="34" charset="0"/>
                <a:ea typeface="Instrument Sans Semi Bold" pitchFamily="34" charset="-122"/>
                <a:cs typeface="Instrument Sans Semi Bold" pitchFamily="34" charset="-120"/>
              </a:rPr>
              <a:t>Harnessing the News Data Deluge</a:t>
            </a:r>
            <a:endParaRPr lang="en-US" sz="3250" dirty="0"/>
          </a:p>
        </p:txBody>
      </p:sp>
      <p:sp>
        <p:nvSpPr>
          <p:cNvPr id="4" name="Text 1"/>
          <p:cNvSpPr/>
          <p:nvPr/>
        </p:nvSpPr>
        <p:spPr>
          <a:xfrm>
            <a:off x="5151735" y="1822252"/>
            <a:ext cx="3106043" cy="546596"/>
          </a:xfrm>
          <a:prstGeom prst="rect">
            <a:avLst/>
          </a:prstGeom>
          <a:noFill/>
          <a:ln/>
        </p:spPr>
        <p:txBody>
          <a:bodyPr wrap="none" lIns="0" tIns="0" rIns="0" bIns="0" rtlCol="0" anchor="t"/>
          <a:lstStyle/>
          <a:p>
            <a:pPr algn="ctr">
              <a:lnSpc>
                <a:spcPts val="4291"/>
              </a:lnSpc>
            </a:pPr>
            <a:r>
              <a:rPr lang="en-US" sz="4291" dirty="0">
                <a:solidFill>
                  <a:srgbClr val="5B5F71"/>
                </a:solidFill>
                <a:latin typeface="Instrument Sans Semi Bold" pitchFamily="34" charset="0"/>
                <a:ea typeface="Instrument Sans Semi Bold" pitchFamily="34" charset="-122"/>
                <a:cs typeface="Instrument Sans Semi Bold" pitchFamily="34" charset="-120"/>
              </a:rPr>
              <a:t>55%</a:t>
            </a:r>
            <a:endParaRPr lang="en-US" sz="4291" dirty="0"/>
          </a:p>
        </p:txBody>
      </p:sp>
      <p:sp>
        <p:nvSpPr>
          <p:cNvPr id="5" name="Text 2"/>
          <p:cNvSpPr/>
          <p:nvPr/>
        </p:nvSpPr>
        <p:spPr>
          <a:xfrm>
            <a:off x="5669459" y="2575819"/>
            <a:ext cx="2070596" cy="258763"/>
          </a:xfrm>
          <a:prstGeom prst="rect">
            <a:avLst/>
          </a:prstGeom>
          <a:noFill/>
          <a:ln/>
        </p:spPr>
        <p:txBody>
          <a:bodyPr wrap="none" lIns="0" tIns="0" rIns="0" bIns="0" rtlCol="0" anchor="t"/>
          <a:lstStyle/>
          <a:p>
            <a:pPr algn="ctr">
              <a:lnSpc>
                <a:spcPts val="2000"/>
              </a:lnSpc>
            </a:pPr>
            <a:r>
              <a:rPr lang="en-US" sz="1625" dirty="0">
                <a:solidFill>
                  <a:srgbClr val="5B5F71"/>
                </a:solidFill>
                <a:latin typeface="Instrument Sans Semi Bold" pitchFamily="34" charset="0"/>
                <a:ea typeface="Instrument Sans Semi Bold" pitchFamily="34" charset="-122"/>
                <a:cs typeface="Instrument Sans Semi Bold" pitchFamily="34" charset="-120"/>
              </a:rPr>
              <a:t>Dark Data</a:t>
            </a:r>
            <a:endParaRPr lang="en-US" sz="1625" dirty="0"/>
          </a:p>
        </p:txBody>
      </p:sp>
      <p:sp>
        <p:nvSpPr>
          <p:cNvPr id="6" name="Text 3"/>
          <p:cNvSpPr/>
          <p:nvPr/>
        </p:nvSpPr>
        <p:spPr>
          <a:xfrm>
            <a:off x="5151735" y="2933898"/>
            <a:ext cx="3106043" cy="530225"/>
          </a:xfrm>
          <a:prstGeom prst="rect">
            <a:avLst/>
          </a:prstGeom>
          <a:noFill/>
          <a:ln/>
        </p:spPr>
        <p:txBody>
          <a:bodyPr wrap="square" lIns="0" tIns="0" rIns="0" bIns="0" rtlCol="0" anchor="t"/>
          <a:lstStyle/>
          <a:p>
            <a:pPr algn="ctr">
              <a:lnSpc>
                <a:spcPts val="2083"/>
              </a:lnSpc>
            </a:pPr>
            <a:r>
              <a:rPr lang="en-US" sz="1292" dirty="0">
                <a:solidFill>
                  <a:srgbClr val="5B5F71"/>
                </a:solidFill>
                <a:latin typeface="Instrument Sans Medium" pitchFamily="34" charset="0"/>
                <a:ea typeface="Instrument Sans Medium" pitchFamily="34" charset="-122"/>
                <a:cs typeface="Instrument Sans Medium" pitchFamily="34" charset="-120"/>
              </a:rPr>
              <a:t>Percentage of organizational data that remains unused or undiscovered.</a:t>
            </a:r>
            <a:endParaRPr lang="en-US" sz="1292" dirty="0"/>
          </a:p>
        </p:txBody>
      </p:sp>
      <p:sp>
        <p:nvSpPr>
          <p:cNvPr id="7" name="Text 4"/>
          <p:cNvSpPr/>
          <p:nvPr/>
        </p:nvSpPr>
        <p:spPr>
          <a:xfrm>
            <a:off x="8506222" y="1822252"/>
            <a:ext cx="3106043" cy="546596"/>
          </a:xfrm>
          <a:prstGeom prst="rect">
            <a:avLst/>
          </a:prstGeom>
          <a:noFill/>
          <a:ln/>
        </p:spPr>
        <p:txBody>
          <a:bodyPr wrap="none" lIns="0" tIns="0" rIns="0" bIns="0" rtlCol="0" anchor="t"/>
          <a:lstStyle/>
          <a:p>
            <a:pPr algn="ctr">
              <a:lnSpc>
                <a:spcPts val="4291"/>
              </a:lnSpc>
            </a:pPr>
            <a:r>
              <a:rPr lang="en-US" sz="4291" dirty="0">
                <a:solidFill>
                  <a:srgbClr val="5B5F71"/>
                </a:solidFill>
                <a:latin typeface="Instrument Sans Semi Bold" pitchFamily="34" charset="0"/>
                <a:ea typeface="Instrument Sans Semi Bold" pitchFamily="34" charset="-122"/>
                <a:cs typeface="Instrument Sans Semi Bold" pitchFamily="34" charset="-120"/>
              </a:rPr>
              <a:t>24/7</a:t>
            </a:r>
            <a:endParaRPr lang="en-US" sz="4291" dirty="0"/>
          </a:p>
        </p:txBody>
      </p:sp>
      <p:sp>
        <p:nvSpPr>
          <p:cNvPr id="8" name="Text 5"/>
          <p:cNvSpPr/>
          <p:nvPr/>
        </p:nvSpPr>
        <p:spPr>
          <a:xfrm>
            <a:off x="9023945" y="2575819"/>
            <a:ext cx="2070596" cy="258763"/>
          </a:xfrm>
          <a:prstGeom prst="rect">
            <a:avLst/>
          </a:prstGeom>
          <a:noFill/>
          <a:ln/>
        </p:spPr>
        <p:txBody>
          <a:bodyPr wrap="none" lIns="0" tIns="0" rIns="0" bIns="0" rtlCol="0" anchor="t"/>
          <a:lstStyle/>
          <a:p>
            <a:pPr algn="ctr">
              <a:lnSpc>
                <a:spcPts val="2000"/>
              </a:lnSpc>
            </a:pPr>
            <a:r>
              <a:rPr lang="en-US" sz="1625" dirty="0">
                <a:solidFill>
                  <a:srgbClr val="5B5F71"/>
                </a:solidFill>
                <a:latin typeface="Instrument Sans Semi Bold" pitchFamily="34" charset="0"/>
                <a:ea typeface="Instrument Sans Semi Bold" pitchFamily="34" charset="-122"/>
                <a:cs typeface="Instrument Sans Semi Bold" pitchFamily="34" charset="-120"/>
              </a:rPr>
              <a:t>Continuous Analysis</a:t>
            </a:r>
            <a:endParaRPr lang="en-US" sz="1625" dirty="0"/>
          </a:p>
        </p:txBody>
      </p:sp>
      <p:sp>
        <p:nvSpPr>
          <p:cNvPr id="9" name="Text 6"/>
          <p:cNvSpPr/>
          <p:nvPr/>
        </p:nvSpPr>
        <p:spPr>
          <a:xfrm>
            <a:off x="8506222" y="2933898"/>
            <a:ext cx="3106043" cy="530225"/>
          </a:xfrm>
          <a:prstGeom prst="rect">
            <a:avLst/>
          </a:prstGeom>
          <a:noFill/>
          <a:ln/>
        </p:spPr>
        <p:txBody>
          <a:bodyPr wrap="square" lIns="0" tIns="0" rIns="0" bIns="0" rtlCol="0" anchor="t"/>
          <a:lstStyle/>
          <a:p>
            <a:pPr algn="ctr">
              <a:lnSpc>
                <a:spcPts val="2083"/>
              </a:lnSpc>
            </a:pPr>
            <a:r>
              <a:rPr lang="en-US" sz="1292" dirty="0">
                <a:solidFill>
                  <a:srgbClr val="5B5F71"/>
                </a:solidFill>
                <a:latin typeface="Instrument Sans Medium" pitchFamily="34" charset="0"/>
                <a:ea typeface="Instrument Sans Medium" pitchFamily="34" charset="-122"/>
                <a:cs typeface="Instrument Sans Medium" pitchFamily="34" charset="-120"/>
              </a:rPr>
              <a:t>Real-time processing of global news sources without interruption.</a:t>
            </a:r>
            <a:endParaRPr lang="en-US" sz="1292" dirty="0"/>
          </a:p>
        </p:txBody>
      </p:sp>
      <p:sp>
        <p:nvSpPr>
          <p:cNvPr id="10" name="Text 7"/>
          <p:cNvSpPr/>
          <p:nvPr/>
        </p:nvSpPr>
        <p:spPr>
          <a:xfrm>
            <a:off x="6828929" y="4043760"/>
            <a:ext cx="3106043" cy="546596"/>
          </a:xfrm>
          <a:prstGeom prst="rect">
            <a:avLst/>
          </a:prstGeom>
          <a:noFill/>
          <a:ln/>
        </p:spPr>
        <p:txBody>
          <a:bodyPr wrap="none" lIns="0" tIns="0" rIns="0" bIns="0" rtlCol="0" anchor="t"/>
          <a:lstStyle/>
          <a:p>
            <a:pPr algn="ctr">
              <a:lnSpc>
                <a:spcPts val="4291"/>
              </a:lnSpc>
            </a:pPr>
            <a:r>
              <a:rPr lang="en-US" sz="4291" dirty="0">
                <a:solidFill>
                  <a:srgbClr val="5B5F71"/>
                </a:solidFill>
                <a:latin typeface="Instrument Sans Semi Bold" pitchFamily="34" charset="0"/>
                <a:ea typeface="Instrument Sans Semi Bold" pitchFamily="34" charset="-122"/>
                <a:cs typeface="Instrument Sans Semi Bold" pitchFamily="34" charset="-120"/>
              </a:rPr>
              <a:t>∞</a:t>
            </a:r>
            <a:endParaRPr lang="en-US" sz="4291" dirty="0"/>
          </a:p>
        </p:txBody>
      </p:sp>
      <p:sp>
        <p:nvSpPr>
          <p:cNvPr id="11" name="Text 8"/>
          <p:cNvSpPr/>
          <p:nvPr/>
        </p:nvSpPr>
        <p:spPr>
          <a:xfrm>
            <a:off x="7346653" y="4797326"/>
            <a:ext cx="2070596" cy="258763"/>
          </a:xfrm>
          <a:prstGeom prst="rect">
            <a:avLst/>
          </a:prstGeom>
          <a:noFill/>
          <a:ln/>
        </p:spPr>
        <p:txBody>
          <a:bodyPr wrap="none" lIns="0" tIns="0" rIns="0" bIns="0" rtlCol="0" anchor="t"/>
          <a:lstStyle/>
          <a:p>
            <a:pPr algn="ctr">
              <a:lnSpc>
                <a:spcPts val="2000"/>
              </a:lnSpc>
            </a:pPr>
            <a:r>
              <a:rPr lang="en-US" sz="1625" dirty="0">
                <a:solidFill>
                  <a:srgbClr val="5B5F71"/>
                </a:solidFill>
                <a:latin typeface="Instrument Sans Semi Bold" pitchFamily="34" charset="0"/>
                <a:ea typeface="Instrument Sans Semi Bold" pitchFamily="34" charset="-122"/>
                <a:cs typeface="Instrument Sans Semi Bold" pitchFamily="34" charset="-120"/>
              </a:rPr>
              <a:t>Scalable Processing</a:t>
            </a:r>
            <a:endParaRPr lang="en-US" sz="1625" dirty="0"/>
          </a:p>
        </p:txBody>
      </p:sp>
      <p:sp>
        <p:nvSpPr>
          <p:cNvPr id="12" name="Text 9"/>
          <p:cNvSpPr/>
          <p:nvPr/>
        </p:nvSpPr>
        <p:spPr>
          <a:xfrm>
            <a:off x="6828929" y="5155407"/>
            <a:ext cx="3106043" cy="530225"/>
          </a:xfrm>
          <a:prstGeom prst="rect">
            <a:avLst/>
          </a:prstGeom>
          <a:noFill/>
          <a:ln/>
        </p:spPr>
        <p:txBody>
          <a:bodyPr wrap="square" lIns="0" tIns="0" rIns="0" bIns="0" rtlCol="0" anchor="t"/>
          <a:lstStyle/>
          <a:p>
            <a:pPr algn="ctr">
              <a:lnSpc>
                <a:spcPts val="2083"/>
              </a:lnSpc>
            </a:pPr>
            <a:r>
              <a:rPr lang="en-US" sz="1292" dirty="0">
                <a:solidFill>
                  <a:srgbClr val="5B5F71"/>
                </a:solidFill>
                <a:latin typeface="Instrument Sans Medium" pitchFamily="34" charset="0"/>
                <a:ea typeface="Instrument Sans Medium" pitchFamily="34" charset="-122"/>
                <a:cs typeface="Instrument Sans Medium" pitchFamily="34" charset="-120"/>
              </a:rPr>
              <a:t>AI and machine learning enable unlimited processing capacity.</a:t>
            </a:r>
            <a:endParaRPr lang="en-US" sz="1292" dirty="0"/>
          </a:p>
        </p:txBody>
      </p:sp>
      <p:sp>
        <p:nvSpPr>
          <p:cNvPr id="13" name="Text 10"/>
          <p:cNvSpPr/>
          <p:nvPr/>
        </p:nvSpPr>
        <p:spPr>
          <a:xfrm>
            <a:off x="5151685" y="5871964"/>
            <a:ext cx="6460530" cy="530225"/>
          </a:xfrm>
          <a:prstGeom prst="rect">
            <a:avLst/>
          </a:prstGeom>
          <a:noFill/>
          <a:ln/>
        </p:spPr>
        <p:txBody>
          <a:bodyPr wrap="square" lIns="0" tIns="0" rIns="0" bIns="0" rtlCol="0" anchor="t"/>
          <a:lstStyle/>
          <a:p>
            <a:pPr>
              <a:lnSpc>
                <a:spcPts val="2083"/>
              </a:lnSpc>
            </a:pPr>
            <a:r>
              <a:rPr lang="en-US" sz="1292" dirty="0">
                <a:solidFill>
                  <a:srgbClr val="5B5F71"/>
                </a:solidFill>
                <a:latin typeface="Instrument Sans Medium" pitchFamily="34" charset="0"/>
                <a:ea typeface="Instrument Sans Medium" pitchFamily="34" charset="-122"/>
                <a:cs typeface="Instrument Sans Medium" pitchFamily="34" charset="-120"/>
              </a:rPr>
              <a:t>News analytics transforms unstructured information into actionable business intelligence.</a:t>
            </a:r>
            <a:endParaRPr lang="en-US" sz="1292"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154D-10F6-63E7-91A0-1192D2EDFF0B}"/>
              </a:ext>
            </a:extLst>
          </p:cNvPr>
          <p:cNvSpPr>
            <a:spLocks noGrp="1"/>
          </p:cNvSpPr>
          <p:nvPr>
            <p:ph type="title"/>
          </p:nvPr>
        </p:nvSpPr>
        <p:spPr>
          <a:xfrm>
            <a:off x="280147" y="194983"/>
            <a:ext cx="10515600" cy="611841"/>
          </a:xfrm>
        </p:spPr>
        <p:txBody>
          <a:bodyPr>
            <a:normAutofit/>
          </a:bodyPr>
          <a:lstStyle/>
          <a:p>
            <a:r>
              <a:rPr lang="en-US" sz="3600" dirty="0"/>
              <a:t>Sentiment Analysis – Trends &amp; key findings</a:t>
            </a:r>
          </a:p>
        </p:txBody>
      </p:sp>
      <p:pic>
        <p:nvPicPr>
          <p:cNvPr id="12292" name="Picture 4" descr="Sentiment Analysis">
            <a:extLst>
              <a:ext uri="{FF2B5EF4-FFF2-40B4-BE49-F238E27FC236}">
                <a16:creationId xmlns:a16="http://schemas.microsoft.com/office/drawing/2014/main" id="{75182CBD-2BED-C5C6-53A5-F1891FCF0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2" y="1117929"/>
            <a:ext cx="7066429" cy="22467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E0ECB0EE-4A5E-54C1-B570-0683E6125159}"/>
              </a:ext>
            </a:extLst>
          </p:cNvPr>
          <p:cNvSpPr>
            <a:spLocks noChangeArrowheads="1"/>
          </p:cNvSpPr>
          <p:nvPr/>
        </p:nvSpPr>
        <p:spPr bwMode="auto">
          <a:xfrm>
            <a:off x="455236" y="3429000"/>
            <a:ext cx="580912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Performed sentiment analysis on ChatGPT-related news articles using the VADER Sentiment Analyzer.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Assigned each article a sentiment score and categorized it as Positive, Negative, or Neutral.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Aggregated sentiment scores by month to observe trends over time.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Identified key periods where public perception of ChatGPT was notably positive or negative.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These insights help understand media sentiment shifts and public opinion dynamics related to ChatGPT. </a:t>
            </a:r>
          </a:p>
        </p:txBody>
      </p:sp>
      <p:pic>
        <p:nvPicPr>
          <p:cNvPr id="6" name="Picture 5">
            <a:extLst>
              <a:ext uri="{FF2B5EF4-FFF2-40B4-BE49-F238E27FC236}">
                <a16:creationId xmlns:a16="http://schemas.microsoft.com/office/drawing/2014/main" id="{584A83F6-156A-1C5C-A397-E61FAB9B6F9C}"/>
              </a:ext>
            </a:extLst>
          </p:cNvPr>
          <p:cNvPicPr>
            <a:picLocks noChangeAspect="1"/>
          </p:cNvPicPr>
          <p:nvPr/>
        </p:nvPicPr>
        <p:blipFill>
          <a:blip r:embed="rId3"/>
          <a:stretch>
            <a:fillRect/>
          </a:stretch>
        </p:blipFill>
        <p:spPr>
          <a:xfrm>
            <a:off x="7561731" y="806824"/>
            <a:ext cx="4294092" cy="1580030"/>
          </a:xfrm>
          <a:prstGeom prst="rect">
            <a:avLst/>
          </a:prstGeom>
        </p:spPr>
      </p:pic>
      <p:pic>
        <p:nvPicPr>
          <p:cNvPr id="8" name="Picture 7">
            <a:extLst>
              <a:ext uri="{FF2B5EF4-FFF2-40B4-BE49-F238E27FC236}">
                <a16:creationId xmlns:a16="http://schemas.microsoft.com/office/drawing/2014/main" id="{5F63062E-0ACA-8D43-A636-ED3E7AFA5D31}"/>
              </a:ext>
            </a:extLst>
          </p:cNvPr>
          <p:cNvPicPr>
            <a:picLocks noChangeAspect="1"/>
          </p:cNvPicPr>
          <p:nvPr/>
        </p:nvPicPr>
        <p:blipFill>
          <a:blip r:embed="rId4"/>
          <a:stretch>
            <a:fillRect/>
          </a:stretch>
        </p:blipFill>
        <p:spPr>
          <a:xfrm>
            <a:off x="6472240" y="3594098"/>
            <a:ext cx="5264524" cy="2636977"/>
          </a:xfrm>
          <a:prstGeom prst="rect">
            <a:avLst/>
          </a:prstGeom>
        </p:spPr>
      </p:pic>
      <p:sp>
        <p:nvSpPr>
          <p:cNvPr id="9" name="Rectangle 6">
            <a:extLst>
              <a:ext uri="{FF2B5EF4-FFF2-40B4-BE49-F238E27FC236}">
                <a16:creationId xmlns:a16="http://schemas.microsoft.com/office/drawing/2014/main" id="{7D840308-C371-4EBE-A6F5-A9E4460041FB}"/>
              </a:ext>
            </a:extLst>
          </p:cNvPr>
          <p:cNvSpPr>
            <a:spLocks noChangeArrowheads="1"/>
          </p:cNvSpPr>
          <p:nvPr/>
        </p:nvSpPr>
        <p:spPr bwMode="auto">
          <a:xfrm>
            <a:off x="7527553" y="2506252"/>
            <a:ext cx="479275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I used the </a:t>
            </a:r>
            <a:r>
              <a:rPr kumimoji="0" lang="en-US" altLang="en-US" sz="1400" b="1" i="0" u="none" strike="noStrike" cap="none" normalizeH="0" baseline="0" dirty="0">
                <a:ln>
                  <a:noFill/>
                </a:ln>
                <a:solidFill>
                  <a:schemeClr val="tx1"/>
                </a:solidFill>
                <a:effectLst/>
                <a:latin typeface="Arial" panose="020B0604020202020204" pitchFamily="34" charset="0"/>
              </a:rPr>
              <a:t>VADER </a:t>
            </a:r>
            <a:r>
              <a:rPr kumimoji="0" lang="en-US" altLang="en-US" sz="1400" b="1" i="0" u="none" strike="noStrike" cap="none" normalizeH="0" baseline="0" dirty="0" err="1">
                <a:ln>
                  <a:noFill/>
                </a:ln>
                <a:solidFill>
                  <a:schemeClr val="tx1"/>
                </a:solidFill>
                <a:effectLst/>
                <a:latin typeface="Arial" panose="020B0604020202020204" pitchFamily="34" charset="0"/>
              </a:rPr>
              <a:t>SentimentIntensityAnalyzer</a:t>
            </a:r>
            <a:r>
              <a:rPr kumimoji="0" lang="en-US" altLang="en-US" sz="1400" b="0" i="0" u="none" strike="noStrike" cap="none" normalizeH="0" baseline="0" dirty="0">
                <a:ln>
                  <a:noFill/>
                </a:ln>
                <a:solidFill>
                  <a:schemeClr val="tx1"/>
                </a:solidFill>
                <a:effectLst/>
                <a:latin typeface="Arial" panose="020B0604020202020204" pitchFamily="34" charset="0"/>
              </a:rPr>
              <a:t> to calculate the sentiment score (compound score) for each article from the dataset. This score ranges from -1 (most negative) to +1 (most positive).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912EEFB7-910C-351E-194F-C01480B8B103}"/>
              </a:ext>
            </a:extLst>
          </p:cNvPr>
          <p:cNvSpPr txBox="1"/>
          <p:nvPr/>
        </p:nvSpPr>
        <p:spPr>
          <a:xfrm>
            <a:off x="1922930" y="5880185"/>
            <a:ext cx="5136776" cy="954107"/>
          </a:xfrm>
          <a:prstGeom prst="rect">
            <a:avLst/>
          </a:prstGeom>
          <a:noFill/>
        </p:spPr>
        <p:txBody>
          <a:bodyPr wrap="square">
            <a:spAutoFit/>
          </a:bodyPr>
          <a:lstStyle/>
          <a:p>
            <a:r>
              <a:rPr lang="en-US" sz="1400" dirty="0"/>
              <a:t>Based on the compound score, each article was classified as:</a:t>
            </a:r>
            <a:br>
              <a:rPr lang="en-US" sz="1400" dirty="0"/>
            </a:br>
            <a:r>
              <a:rPr lang="en-US" sz="1400" dirty="0"/>
              <a:t>➤ Positive (score &gt; 0.05)</a:t>
            </a:r>
            <a:br>
              <a:rPr lang="en-US" sz="1400" dirty="0"/>
            </a:br>
            <a:r>
              <a:rPr lang="en-US" sz="1400" dirty="0"/>
              <a:t>➤ Negative (score &lt; -0.05)</a:t>
            </a:r>
            <a:br>
              <a:rPr lang="en-US" sz="1400" dirty="0"/>
            </a:br>
            <a:r>
              <a:rPr lang="en-US" sz="1400" dirty="0"/>
              <a:t>➤ Neutral (score between -0.05 and 0.05)</a:t>
            </a:r>
          </a:p>
        </p:txBody>
      </p:sp>
    </p:spTree>
    <p:extLst>
      <p:ext uri="{BB962C8B-B14F-4D97-AF65-F5344CB8AC3E}">
        <p14:creationId xmlns:p14="http://schemas.microsoft.com/office/powerpoint/2010/main" val="1912691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7B9DCF0-1064-89AA-B662-374E35B520F6}"/>
              </a:ext>
            </a:extLst>
          </p:cNvPr>
          <p:cNvSpPr>
            <a:spLocks noGrp="1" noChangeArrowheads="1"/>
          </p:cNvSpPr>
          <p:nvPr>
            <p:ph idx="1"/>
          </p:nvPr>
        </p:nvSpPr>
        <p:spPr bwMode="auto">
          <a:xfrm>
            <a:off x="421340" y="1357452"/>
            <a:ext cx="545502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1400" dirty="0">
                <a:latin typeface="Arial" panose="020B0604020202020204" pitchFamily="34" charset="0"/>
              </a:rPr>
              <a:t>T</a:t>
            </a:r>
            <a:r>
              <a:rPr kumimoji="0" lang="en-US" altLang="en-US" sz="1400" b="0" i="0" u="none" strike="noStrike" cap="none" normalizeH="0" baseline="0" dirty="0">
                <a:ln>
                  <a:noFill/>
                </a:ln>
                <a:solidFill>
                  <a:schemeClr val="tx1"/>
                </a:solidFill>
                <a:effectLst/>
                <a:latin typeface="Arial" panose="020B0604020202020204" pitchFamily="34" charset="0"/>
              </a:rPr>
              <a:t>he monthly average sentiment score of ChatGPT-related articles over the analyzed time period.</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The trend shows fluctuations in public perception, with noticeable peaks and dips corresponding to key events or media coverage involving ChatGPT.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Positive sentiment peaks indicate periods of optimism and favorable media attention, while the dips reflect times of criticism, controversy, or concerns related to AI and ChatGPT.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Overall, the analysis highlights how sentiment towards ChatGPT has varied over time, providing valuable insights into public opinion and engagement trends.</a:t>
            </a:r>
          </a:p>
        </p:txBody>
      </p:sp>
      <p:pic>
        <p:nvPicPr>
          <p:cNvPr id="13317" name="Picture 5">
            <a:extLst>
              <a:ext uri="{FF2B5EF4-FFF2-40B4-BE49-F238E27FC236}">
                <a16:creationId xmlns:a16="http://schemas.microsoft.com/office/drawing/2014/main" id="{80121A23-2D42-700C-C2B2-3C73CBA65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13279"/>
            <a:ext cx="5940239"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4CF38D-429C-B5F3-9CCA-1D613B384FBE}"/>
              </a:ext>
            </a:extLst>
          </p:cNvPr>
          <p:cNvSpPr txBox="1"/>
          <p:nvPr/>
        </p:nvSpPr>
        <p:spPr>
          <a:xfrm>
            <a:off x="4089587" y="366664"/>
            <a:ext cx="2882713" cy="369332"/>
          </a:xfrm>
          <a:prstGeom prst="rect">
            <a:avLst/>
          </a:prstGeom>
          <a:noFill/>
        </p:spPr>
        <p:txBody>
          <a:bodyPr wrap="square">
            <a:spAutoFit/>
          </a:bodyPr>
          <a:lstStyle/>
          <a:p>
            <a:r>
              <a:rPr lang="en-US" dirty="0"/>
              <a:t>Sentiment Trends Over Time</a:t>
            </a:r>
          </a:p>
        </p:txBody>
      </p:sp>
      <p:pic>
        <p:nvPicPr>
          <p:cNvPr id="8" name="Picture 7">
            <a:extLst>
              <a:ext uri="{FF2B5EF4-FFF2-40B4-BE49-F238E27FC236}">
                <a16:creationId xmlns:a16="http://schemas.microsoft.com/office/drawing/2014/main" id="{62561429-048A-464B-1E8C-2F197B15F51D}"/>
              </a:ext>
            </a:extLst>
          </p:cNvPr>
          <p:cNvPicPr>
            <a:picLocks noChangeAspect="1"/>
          </p:cNvPicPr>
          <p:nvPr/>
        </p:nvPicPr>
        <p:blipFill>
          <a:blip r:embed="rId3"/>
          <a:stretch>
            <a:fillRect/>
          </a:stretch>
        </p:blipFill>
        <p:spPr>
          <a:xfrm>
            <a:off x="739587" y="4205258"/>
            <a:ext cx="5136777" cy="2590579"/>
          </a:xfrm>
          <a:prstGeom prst="rect">
            <a:avLst/>
          </a:prstGeom>
        </p:spPr>
      </p:pic>
    </p:spTree>
    <p:extLst>
      <p:ext uri="{BB962C8B-B14F-4D97-AF65-F5344CB8AC3E}">
        <p14:creationId xmlns:p14="http://schemas.microsoft.com/office/powerpoint/2010/main" val="38438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540706F5-DD98-26F7-0494-3280C27724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113" y="1393712"/>
            <a:ext cx="6734394" cy="44110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37129F-DCF2-1F60-E6AF-BCF5EDA761CC}"/>
              </a:ext>
            </a:extLst>
          </p:cNvPr>
          <p:cNvSpPr txBox="1"/>
          <p:nvPr/>
        </p:nvSpPr>
        <p:spPr>
          <a:xfrm>
            <a:off x="2357120" y="388332"/>
            <a:ext cx="8039946" cy="584775"/>
          </a:xfrm>
          <a:prstGeom prst="rect">
            <a:avLst/>
          </a:prstGeom>
          <a:noFill/>
        </p:spPr>
        <p:txBody>
          <a:bodyPr wrap="square">
            <a:spAutoFit/>
          </a:bodyPr>
          <a:lstStyle/>
          <a:p>
            <a:r>
              <a:rPr lang="en-US" sz="3200" dirty="0"/>
              <a:t>Positive Sentiment Word Cloud Insights</a:t>
            </a:r>
          </a:p>
        </p:txBody>
      </p:sp>
      <p:sp>
        <p:nvSpPr>
          <p:cNvPr id="12" name="Rectangle 3">
            <a:extLst>
              <a:ext uri="{FF2B5EF4-FFF2-40B4-BE49-F238E27FC236}">
                <a16:creationId xmlns:a16="http://schemas.microsoft.com/office/drawing/2014/main" id="{F10833B2-A74E-1EF7-0F34-33ED7950EE1B}"/>
              </a:ext>
            </a:extLst>
          </p:cNvPr>
          <p:cNvSpPr>
            <a:spLocks noChangeArrowheads="1"/>
          </p:cNvSpPr>
          <p:nvPr/>
        </p:nvSpPr>
        <p:spPr bwMode="auto">
          <a:xfrm>
            <a:off x="7262935" y="2045818"/>
            <a:ext cx="492906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Arial" panose="020B0604020202020204" pitchFamily="34" charset="0"/>
              </a:rPr>
              <a:t>The positive word cloud highlights terms like </a:t>
            </a:r>
            <a:r>
              <a:rPr kumimoji="0" lang="en-US" altLang="en-US" sz="1600" b="1" i="0" u="none" strike="noStrike" cap="none" normalizeH="0" baseline="0" dirty="0">
                <a:ln>
                  <a:noFill/>
                </a:ln>
                <a:solidFill>
                  <a:schemeClr val="tx1"/>
                </a:solidFill>
                <a:effectLst/>
                <a:latin typeface="Arial" panose="020B0604020202020204" pitchFamily="34" charset="0"/>
              </a:rPr>
              <a:t>"ChatGPT," "artificial intelligence," "</a:t>
            </a:r>
            <a:r>
              <a:rPr kumimoji="0" lang="en-US" altLang="en-US" sz="1600" b="1" i="0" u="none" strike="noStrike" cap="none" normalizeH="0" baseline="0" dirty="0" err="1">
                <a:ln>
                  <a:noFill/>
                </a:ln>
                <a:solidFill>
                  <a:schemeClr val="tx1"/>
                </a:solidFill>
                <a:effectLst/>
                <a:latin typeface="Arial" panose="020B0604020202020204" pitchFamily="34" charset="0"/>
              </a:rPr>
              <a:t>openAI</a:t>
            </a:r>
            <a:r>
              <a:rPr kumimoji="0" lang="en-US" altLang="en-US" sz="1600" b="1" i="0" u="none" strike="noStrike" cap="none" normalizeH="0" baseline="0" dirty="0">
                <a:ln>
                  <a:noFill/>
                </a:ln>
                <a:solidFill>
                  <a:schemeClr val="tx1"/>
                </a:solidFill>
                <a:effectLst/>
                <a:latin typeface="Arial" panose="020B0604020202020204" pitchFamily="34" charset="0"/>
              </a:rPr>
              <a:t>," "future," "technology,"</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"innovation."</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Arial" panose="020B0604020202020204" pitchFamily="34" charset="0"/>
              </a:rPr>
              <a:t>This indicates a strong association of ChatGPT with progress, technological advancement, and optimistic discussions around AI capabilities.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chemeClr val="tx1"/>
                </a:solidFill>
                <a:effectLst/>
                <a:latin typeface="Arial" panose="020B0604020202020204" pitchFamily="34" charset="0"/>
              </a:rPr>
              <a:t>Positive articles often focus on ChatGPT’s </a:t>
            </a:r>
            <a:r>
              <a:rPr kumimoji="0" lang="en-US" altLang="en-US" sz="1600" b="1" i="0" u="none" strike="noStrike" cap="none" normalizeH="0" baseline="0" dirty="0">
                <a:ln>
                  <a:noFill/>
                </a:ln>
                <a:solidFill>
                  <a:schemeClr val="tx1"/>
                </a:solidFill>
                <a:effectLst/>
                <a:latin typeface="Arial" panose="020B0604020202020204" pitchFamily="34" charset="0"/>
              </a:rPr>
              <a:t>impact on productivity, education, and technological innovation.</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894052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689940A5-B734-E01A-5D1E-86B927C7E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013" y="1274618"/>
            <a:ext cx="6188710" cy="46146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50BE18-1C59-7AF6-A50E-40607DDB78CC}"/>
              </a:ext>
            </a:extLst>
          </p:cNvPr>
          <p:cNvSpPr txBox="1"/>
          <p:nvPr/>
        </p:nvSpPr>
        <p:spPr>
          <a:xfrm>
            <a:off x="1788158" y="394453"/>
            <a:ext cx="7823201" cy="584775"/>
          </a:xfrm>
          <a:prstGeom prst="rect">
            <a:avLst/>
          </a:prstGeom>
          <a:noFill/>
        </p:spPr>
        <p:txBody>
          <a:bodyPr wrap="square">
            <a:spAutoFit/>
          </a:bodyPr>
          <a:lstStyle/>
          <a:p>
            <a:r>
              <a:rPr lang="en-US" sz="3200" dirty="0"/>
              <a:t>Negative Sentiment Word Cloud Insights</a:t>
            </a:r>
          </a:p>
        </p:txBody>
      </p:sp>
      <p:sp>
        <p:nvSpPr>
          <p:cNvPr id="6" name="Rectangle 5">
            <a:extLst>
              <a:ext uri="{FF2B5EF4-FFF2-40B4-BE49-F238E27FC236}">
                <a16:creationId xmlns:a16="http://schemas.microsoft.com/office/drawing/2014/main" id="{F58F5DB6-9BA7-9C74-4600-B2AC64A4B1E0}"/>
              </a:ext>
            </a:extLst>
          </p:cNvPr>
          <p:cNvSpPr>
            <a:spLocks noChangeArrowheads="1"/>
          </p:cNvSpPr>
          <p:nvPr/>
        </p:nvSpPr>
        <p:spPr bwMode="auto">
          <a:xfrm>
            <a:off x="646852" y="1927796"/>
            <a:ext cx="505290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negative word cloud displays terms like </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1" i="0" u="none" strike="noStrike" cap="none" normalizeH="0" baseline="0" dirty="0" err="1">
                <a:ln>
                  <a:noFill/>
                </a:ln>
                <a:solidFill>
                  <a:schemeClr val="tx1"/>
                </a:solidFill>
                <a:effectLst/>
                <a:latin typeface="Arial" panose="020B0604020202020204" pitchFamily="34" charset="0"/>
              </a:rPr>
              <a:t>chatGPT</a:t>
            </a:r>
            <a:r>
              <a:rPr kumimoji="0" lang="en-US" altLang="en-US" sz="1800" b="1" i="0" u="none" strike="noStrike" cap="none" normalizeH="0" baseline="0" dirty="0">
                <a:ln>
                  <a:noFill/>
                </a:ln>
                <a:solidFill>
                  <a:schemeClr val="tx1"/>
                </a:solidFill>
                <a:effectLst/>
                <a:latin typeface="Arial" panose="020B0604020202020204" pitchFamily="34" charset="0"/>
              </a:rPr>
              <a:t>," "problem," "concerns," "limitations," "buggy,"</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"privacy."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Discussions often revolve around </a:t>
            </a:r>
            <a:r>
              <a:rPr kumimoji="0" lang="en-US" altLang="en-US" sz="1800" b="1" i="0" u="none" strike="noStrike" cap="none" normalizeH="0" baseline="0" dirty="0">
                <a:ln>
                  <a:noFill/>
                </a:ln>
                <a:solidFill>
                  <a:schemeClr val="tx1"/>
                </a:solidFill>
                <a:effectLst/>
                <a:latin typeface="Arial" panose="020B0604020202020204" pitchFamily="34" charset="0"/>
              </a:rPr>
              <a:t>ethical concerns, misinformation, job displacement,</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privacy issues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Negative sentiment highlights the need for better </a:t>
            </a:r>
            <a:r>
              <a:rPr kumimoji="0" lang="en-US" altLang="en-US" sz="1800" b="1" i="0" u="none" strike="noStrike" cap="none" normalizeH="0" baseline="0" dirty="0">
                <a:ln>
                  <a:noFill/>
                </a:ln>
                <a:solidFill>
                  <a:schemeClr val="tx1"/>
                </a:solidFill>
                <a:effectLst/>
                <a:latin typeface="Arial" panose="020B0604020202020204" pitchFamily="34" charset="0"/>
              </a:rPr>
              <a:t>regulation, transparency, and user trust</a:t>
            </a:r>
            <a:r>
              <a:rPr kumimoji="0" lang="en-US" altLang="en-US" sz="1800" b="0" i="0" u="none" strike="noStrike" cap="none" normalizeH="0" baseline="0" dirty="0">
                <a:ln>
                  <a:noFill/>
                </a:ln>
                <a:solidFill>
                  <a:schemeClr val="tx1"/>
                </a:solidFill>
                <a:effectLst/>
                <a:latin typeface="Arial" panose="020B0604020202020204" pitchFamily="34" charset="0"/>
              </a:rPr>
              <a:t> in AI technology. </a:t>
            </a:r>
          </a:p>
        </p:txBody>
      </p:sp>
    </p:spTree>
    <p:extLst>
      <p:ext uri="{BB962C8B-B14F-4D97-AF65-F5344CB8AC3E}">
        <p14:creationId xmlns:p14="http://schemas.microsoft.com/office/powerpoint/2010/main" val="2277925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F1E1-FB93-F71D-A35E-D92172896C97}"/>
              </a:ext>
            </a:extLst>
          </p:cNvPr>
          <p:cNvSpPr>
            <a:spLocks noGrp="1"/>
          </p:cNvSpPr>
          <p:nvPr>
            <p:ph type="title"/>
          </p:nvPr>
        </p:nvSpPr>
        <p:spPr>
          <a:xfrm>
            <a:off x="76200" y="53398"/>
            <a:ext cx="10515600" cy="736311"/>
          </a:xfrm>
        </p:spPr>
        <p:txBody>
          <a:bodyPr>
            <a:normAutofit/>
          </a:bodyPr>
          <a:lstStyle/>
          <a:p>
            <a:r>
              <a:rPr lang="en-US" sz="3600" dirty="0"/>
              <a:t>Topic Modeling – Key topics, trends, and insights </a:t>
            </a:r>
          </a:p>
        </p:txBody>
      </p:sp>
      <p:pic>
        <p:nvPicPr>
          <p:cNvPr id="7" name="Content Placeholder 6">
            <a:extLst>
              <a:ext uri="{FF2B5EF4-FFF2-40B4-BE49-F238E27FC236}">
                <a16:creationId xmlns:a16="http://schemas.microsoft.com/office/drawing/2014/main" id="{66E26B31-AADF-039E-BEDB-9D75A5B7F7A8}"/>
              </a:ext>
            </a:extLst>
          </p:cNvPr>
          <p:cNvPicPr>
            <a:picLocks noGrp="1" noChangeAspect="1"/>
          </p:cNvPicPr>
          <p:nvPr>
            <p:ph idx="1"/>
          </p:nvPr>
        </p:nvPicPr>
        <p:blipFill>
          <a:blip r:embed="rId2"/>
          <a:stretch>
            <a:fillRect/>
          </a:stretch>
        </p:blipFill>
        <p:spPr bwMode="auto">
          <a:xfrm>
            <a:off x="305261" y="1049770"/>
            <a:ext cx="4903586" cy="28156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8934A41-215C-6279-7961-E647CCD5B249}"/>
              </a:ext>
            </a:extLst>
          </p:cNvPr>
          <p:cNvPicPr>
            <a:picLocks noChangeAspect="1"/>
          </p:cNvPicPr>
          <p:nvPr/>
        </p:nvPicPr>
        <p:blipFill>
          <a:blip r:embed="rId3"/>
          <a:stretch>
            <a:fillRect/>
          </a:stretch>
        </p:blipFill>
        <p:spPr>
          <a:xfrm>
            <a:off x="1258949" y="3969038"/>
            <a:ext cx="4837051" cy="2801381"/>
          </a:xfrm>
          <a:prstGeom prst="rect">
            <a:avLst/>
          </a:prstGeom>
        </p:spPr>
      </p:pic>
      <p:sp>
        <p:nvSpPr>
          <p:cNvPr id="15" name="Rectangle 11">
            <a:extLst>
              <a:ext uri="{FF2B5EF4-FFF2-40B4-BE49-F238E27FC236}">
                <a16:creationId xmlns:a16="http://schemas.microsoft.com/office/drawing/2014/main" id="{54869283-E678-7D9A-B5F2-93021BB8BFDD}"/>
              </a:ext>
            </a:extLst>
          </p:cNvPr>
          <p:cNvSpPr>
            <a:spLocks noChangeArrowheads="1"/>
          </p:cNvSpPr>
          <p:nvPr/>
        </p:nvSpPr>
        <p:spPr bwMode="auto">
          <a:xfrm>
            <a:off x="6096000" y="3354099"/>
            <a:ext cx="586093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How Topic Modeling Works: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Preprocessed Data Input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After cleaning and preparing dataset, the documents are tokenized and converted into numerical format.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err="1">
                <a:ln>
                  <a:noFill/>
                </a:ln>
                <a:solidFill>
                  <a:schemeClr val="tx1"/>
                </a:solidFill>
                <a:effectLst/>
                <a:latin typeface="Arial" panose="020B0604020202020204" pitchFamily="34" charset="0"/>
              </a:rPr>
              <a:t>Gensim</a:t>
            </a:r>
            <a:r>
              <a:rPr kumimoji="0" lang="en-US" altLang="en-US" sz="1200" b="1" i="0" u="none" strike="noStrike" cap="none" normalizeH="0" baseline="0" dirty="0">
                <a:ln>
                  <a:noFill/>
                </a:ln>
                <a:solidFill>
                  <a:schemeClr val="tx1"/>
                </a:solidFill>
                <a:effectLst/>
                <a:latin typeface="Arial" panose="020B0604020202020204" pitchFamily="34" charset="0"/>
              </a:rPr>
              <a:t> LDA Model</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panose="020B0604020202020204" pitchFamily="34" charset="0"/>
              </a:rPr>
              <a:t>Gensim’s</a:t>
            </a:r>
            <a:r>
              <a:rPr kumimoji="0" lang="en-US" altLang="en-US" sz="1200" b="0" i="0" u="none" strike="noStrike" cap="none" normalizeH="0" baseline="0" dirty="0">
                <a:ln>
                  <a:noFill/>
                </a:ln>
                <a:solidFill>
                  <a:schemeClr val="tx1"/>
                </a:solidFill>
                <a:effectLst/>
                <a:latin typeface="Arial" panose="020B0604020202020204" pitchFamily="34" charset="0"/>
              </a:rPr>
              <a:t> LDA (Latent Dirichlet Allocation) model processes the articles and identifies topics by clustering words that frequently occur together.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Arial" panose="020B0604020202020204" pitchFamily="34" charset="0"/>
              </a:rPr>
              <a:t>Clusters/Topics Output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As shown in the images: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Words are grouped into clusters representing topics.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Documents are tagged based on their dominant topic.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For example, one article might be about "AI technology", while another focuses on "ChatGPT ethics".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chemeClr val="tx1"/>
                </a:solidFill>
                <a:effectLst/>
                <a:latin typeface="Arial" panose="020B0604020202020204" pitchFamily="34" charset="0"/>
              </a:rPr>
              <a:t>Business Value</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This helps us to track what the media and public are focusing on about ChatGPT over time, informing content strategies, product improvements, or policy considerations.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C901722E-17B2-9C0D-EF94-7F145AA340C7}"/>
              </a:ext>
            </a:extLst>
          </p:cNvPr>
          <p:cNvSpPr txBox="1"/>
          <p:nvPr/>
        </p:nvSpPr>
        <p:spPr>
          <a:xfrm>
            <a:off x="5585114" y="1503967"/>
            <a:ext cx="5941868" cy="1384995"/>
          </a:xfrm>
          <a:prstGeom prst="rect">
            <a:avLst/>
          </a:prstGeom>
          <a:noFill/>
        </p:spPr>
        <p:txBody>
          <a:bodyPr wrap="square">
            <a:spAutoFit/>
          </a:bodyPr>
          <a:lstStyle/>
          <a:p>
            <a:r>
              <a:rPr lang="en-US" sz="1400" b="1" dirty="0"/>
              <a:t>What is Topic Modeling?</a:t>
            </a:r>
            <a:br>
              <a:rPr lang="en-US" sz="1400" dirty="0"/>
            </a:br>
            <a:r>
              <a:rPr lang="en-US" sz="1400" dirty="0"/>
              <a:t>Topic modeling is an unsupervised machine learning technique used to automatically identify and extract the underlying themes or "topics" present in a large collection of text documents. It helps organize, understand, and summarize textual data by grouping similar words and documents based on these themes.</a:t>
            </a:r>
          </a:p>
        </p:txBody>
      </p:sp>
    </p:spTree>
    <p:extLst>
      <p:ext uri="{BB962C8B-B14F-4D97-AF65-F5344CB8AC3E}">
        <p14:creationId xmlns:p14="http://schemas.microsoft.com/office/powerpoint/2010/main" val="3461251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D2FF3-A6C7-4CEA-437A-13D227A97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890" y="935182"/>
            <a:ext cx="6297754" cy="4856018"/>
          </a:xfrm>
          <a:prstGeom prst="rect">
            <a:avLst/>
          </a:prstGeom>
        </p:spPr>
      </p:pic>
      <p:sp>
        <p:nvSpPr>
          <p:cNvPr id="6" name="Rectangle 1">
            <a:extLst>
              <a:ext uri="{FF2B5EF4-FFF2-40B4-BE49-F238E27FC236}">
                <a16:creationId xmlns:a16="http://schemas.microsoft.com/office/drawing/2014/main" id="{702814EE-8900-A89B-A430-D8C6101FC1D5}"/>
              </a:ext>
            </a:extLst>
          </p:cNvPr>
          <p:cNvSpPr>
            <a:spLocks noChangeArrowheads="1"/>
          </p:cNvSpPr>
          <p:nvPr/>
        </p:nvSpPr>
        <p:spPr bwMode="auto">
          <a:xfrm>
            <a:off x="6996546" y="782784"/>
            <a:ext cx="4627582"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Applied LDA to extract </a:t>
            </a:r>
            <a:r>
              <a:rPr kumimoji="0" lang="en-US" altLang="en-US" sz="1400" b="1" i="0" u="none" strike="noStrike" cap="none" normalizeH="0" baseline="0" dirty="0">
                <a:ln>
                  <a:noFill/>
                </a:ln>
                <a:solidFill>
                  <a:schemeClr val="tx1"/>
                </a:solidFill>
                <a:effectLst/>
                <a:latin typeface="Arial" panose="020B0604020202020204" pitchFamily="34" charset="0"/>
              </a:rPr>
              <a:t>5 key topics</a:t>
            </a:r>
            <a:r>
              <a:rPr kumimoji="0" lang="en-US" altLang="en-US" sz="1400" b="0" i="0" u="none" strike="noStrike" cap="none" normalizeH="0" baseline="0" dirty="0">
                <a:ln>
                  <a:noFill/>
                </a:ln>
                <a:solidFill>
                  <a:schemeClr val="tx1"/>
                </a:solidFill>
                <a:effectLst/>
                <a:latin typeface="Arial" panose="020B0604020202020204" pitchFamily="34" charset="0"/>
              </a:rPr>
              <a:t> from ChatGPT-related articles, covering themes like AI advancements, ethics, and user experiences.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Analyzed </a:t>
            </a:r>
            <a:r>
              <a:rPr kumimoji="0" lang="en-US" altLang="en-US" sz="1400" b="1" i="0" u="none" strike="noStrike" cap="none" normalizeH="0" baseline="0" dirty="0">
                <a:ln>
                  <a:noFill/>
                </a:ln>
                <a:solidFill>
                  <a:schemeClr val="tx1"/>
                </a:solidFill>
                <a:effectLst/>
                <a:latin typeface="Arial" panose="020B0604020202020204" pitchFamily="34" charset="0"/>
              </a:rPr>
              <a:t>topic trends over time</a:t>
            </a:r>
            <a:r>
              <a:rPr kumimoji="0" lang="en-US" altLang="en-US" sz="1400" b="0" i="0" u="none" strike="noStrike" cap="none" normalizeH="0" baseline="0" dirty="0">
                <a:ln>
                  <a:noFill/>
                </a:ln>
                <a:solidFill>
                  <a:schemeClr val="tx1"/>
                </a:solidFill>
                <a:effectLst/>
                <a:latin typeface="Arial" panose="020B0604020202020204" pitchFamily="34" charset="0"/>
              </a:rPr>
              <a:t> by assigning each article its </a:t>
            </a:r>
            <a:r>
              <a:rPr kumimoji="0" lang="en-US" altLang="en-US" sz="1400" b="1" i="0" u="none" strike="noStrike" cap="none" normalizeH="0" baseline="0" dirty="0">
                <a:ln>
                  <a:noFill/>
                </a:ln>
                <a:solidFill>
                  <a:schemeClr val="tx1"/>
                </a:solidFill>
                <a:effectLst/>
                <a:latin typeface="Arial" panose="020B0604020202020204" pitchFamily="34" charset="0"/>
              </a:rPr>
              <a:t>dominant topic</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Insights: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latin typeface="Arial" panose="020B0604020202020204" pitchFamily="34" charset="0"/>
              </a:rPr>
              <a:t>Topic 3</a:t>
            </a:r>
            <a:r>
              <a:rPr kumimoji="0" lang="en-US" altLang="en-US" sz="1400" b="0" i="0" u="none" strike="noStrike" cap="none" normalizeH="0" baseline="0" dirty="0">
                <a:ln>
                  <a:noFill/>
                </a:ln>
                <a:solidFill>
                  <a:schemeClr val="tx1"/>
                </a:solidFill>
                <a:effectLst/>
                <a:latin typeface="Arial" panose="020B0604020202020204" pitchFamily="34" charset="0"/>
              </a:rPr>
              <a:t> peaked in late 2023, reflecting major events or updates in ChatGPT.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latin typeface="Arial" panose="020B0604020202020204" pitchFamily="34" charset="0"/>
              </a:rPr>
              <a:t>Topics 1 and 4</a:t>
            </a:r>
            <a:r>
              <a:rPr kumimoji="0" lang="en-US" altLang="en-US" sz="1400" b="0" i="0" u="none" strike="noStrike" cap="none" normalizeH="0" baseline="0" dirty="0">
                <a:ln>
                  <a:noFill/>
                </a:ln>
                <a:solidFill>
                  <a:schemeClr val="tx1"/>
                </a:solidFill>
                <a:effectLst/>
                <a:latin typeface="Arial" panose="020B0604020202020204" pitchFamily="34" charset="0"/>
              </a:rPr>
              <a:t> remained steady, highlighting ongoing discussions on ethics and user concerns.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0" i="0" u="none" strike="noStrike" cap="none" normalizeH="0" baseline="0" dirty="0">
                <a:ln>
                  <a:noFill/>
                </a:ln>
                <a:solidFill>
                  <a:schemeClr val="tx1"/>
                </a:solidFill>
                <a:effectLst/>
                <a:latin typeface="Arial" panose="020B0604020202020204" pitchFamily="34" charset="0"/>
              </a:rPr>
              <a:t>These trends help </a:t>
            </a:r>
            <a:r>
              <a:rPr kumimoji="0" lang="en-US" altLang="en-US" sz="1400" b="1" i="0" u="none" strike="noStrike" cap="none" normalizeH="0" baseline="0" dirty="0">
                <a:ln>
                  <a:noFill/>
                </a:ln>
                <a:solidFill>
                  <a:schemeClr val="tx1"/>
                </a:solidFill>
                <a:effectLst/>
                <a:latin typeface="Arial" panose="020B0604020202020204" pitchFamily="34" charset="0"/>
              </a:rPr>
              <a:t>identify emerging topics</a:t>
            </a:r>
            <a:r>
              <a:rPr kumimoji="0" lang="en-US" altLang="en-US" sz="1400" b="0" i="0" u="none" strike="noStrike" cap="none" normalizeH="0" baseline="0" dirty="0">
                <a:ln>
                  <a:noFill/>
                </a:ln>
                <a:solidFill>
                  <a:schemeClr val="tx1"/>
                </a:solidFill>
                <a:effectLst/>
                <a:latin typeface="Arial" panose="020B0604020202020204" pitchFamily="34" charset="0"/>
              </a:rPr>
              <a:t>, guide </a:t>
            </a:r>
            <a:r>
              <a:rPr kumimoji="0" lang="en-US" altLang="en-US" sz="1400" b="1" i="0" u="none" strike="noStrike" cap="none" normalizeH="0" baseline="0" dirty="0">
                <a:ln>
                  <a:noFill/>
                </a:ln>
                <a:solidFill>
                  <a:schemeClr val="tx1"/>
                </a:solidFill>
                <a:effectLst/>
                <a:latin typeface="Arial" panose="020B0604020202020204" pitchFamily="34" charset="0"/>
              </a:rPr>
              <a:t>business strategies</a:t>
            </a:r>
            <a:r>
              <a:rPr kumimoji="0" lang="en-US" altLang="en-US" sz="1400" b="0" i="0" u="none" strike="noStrike" cap="none" normalizeH="0" baseline="0" dirty="0">
                <a:ln>
                  <a:noFill/>
                </a:ln>
                <a:solidFill>
                  <a:schemeClr val="tx1"/>
                </a:solidFill>
                <a:effectLst/>
                <a:latin typeface="Arial" panose="020B0604020202020204" pitchFamily="34" charset="0"/>
              </a:rPr>
              <a:t>, and track </a:t>
            </a:r>
            <a:r>
              <a:rPr kumimoji="0" lang="en-US" altLang="en-US" sz="1400" b="1" i="0" u="none" strike="noStrike" cap="none" normalizeH="0" baseline="0" dirty="0">
                <a:ln>
                  <a:noFill/>
                </a:ln>
                <a:solidFill>
                  <a:schemeClr val="tx1"/>
                </a:solidFill>
                <a:effectLst/>
                <a:latin typeface="Arial" panose="020B0604020202020204" pitchFamily="34" charset="0"/>
              </a:rPr>
              <a:t>public interest</a:t>
            </a:r>
            <a:r>
              <a:rPr kumimoji="0" lang="en-US" altLang="en-US" sz="1400" b="0" i="0" u="none" strike="noStrike" cap="none" normalizeH="0" baseline="0" dirty="0">
                <a:ln>
                  <a:noFill/>
                </a:ln>
                <a:solidFill>
                  <a:schemeClr val="tx1"/>
                </a:solidFill>
                <a:effectLst/>
                <a:latin typeface="Arial" panose="020B0604020202020204" pitchFamily="34" charset="0"/>
              </a:rPr>
              <a:t> over time.</a:t>
            </a:r>
          </a:p>
        </p:txBody>
      </p:sp>
      <p:pic>
        <p:nvPicPr>
          <p:cNvPr id="8" name="Picture 7">
            <a:extLst>
              <a:ext uri="{FF2B5EF4-FFF2-40B4-BE49-F238E27FC236}">
                <a16:creationId xmlns:a16="http://schemas.microsoft.com/office/drawing/2014/main" id="{62C4B0B2-81B5-C996-0F32-BFE969706A99}"/>
              </a:ext>
            </a:extLst>
          </p:cNvPr>
          <p:cNvPicPr>
            <a:picLocks noChangeAspect="1"/>
          </p:cNvPicPr>
          <p:nvPr/>
        </p:nvPicPr>
        <p:blipFill>
          <a:blip r:embed="rId3"/>
          <a:stretch>
            <a:fillRect/>
          </a:stretch>
        </p:blipFill>
        <p:spPr>
          <a:xfrm>
            <a:off x="7259780" y="3844637"/>
            <a:ext cx="4752111" cy="2521528"/>
          </a:xfrm>
          <a:prstGeom prst="rect">
            <a:avLst/>
          </a:prstGeom>
        </p:spPr>
      </p:pic>
    </p:spTree>
    <p:extLst>
      <p:ext uri="{BB962C8B-B14F-4D97-AF65-F5344CB8AC3E}">
        <p14:creationId xmlns:p14="http://schemas.microsoft.com/office/powerpoint/2010/main" val="3376629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D5EC77-BC68-F551-A723-38E4075A8D7D}"/>
              </a:ext>
            </a:extLst>
          </p:cNvPr>
          <p:cNvPicPr>
            <a:picLocks noChangeAspect="1"/>
          </p:cNvPicPr>
          <p:nvPr/>
        </p:nvPicPr>
        <p:blipFill>
          <a:blip r:embed="rId2"/>
          <a:stretch>
            <a:fillRect/>
          </a:stretch>
        </p:blipFill>
        <p:spPr>
          <a:xfrm>
            <a:off x="477982" y="407316"/>
            <a:ext cx="11236036" cy="6043368"/>
          </a:xfrm>
          <a:prstGeom prst="rect">
            <a:avLst/>
          </a:prstGeom>
        </p:spPr>
      </p:pic>
    </p:spTree>
    <p:extLst>
      <p:ext uri="{BB962C8B-B14F-4D97-AF65-F5344CB8AC3E}">
        <p14:creationId xmlns:p14="http://schemas.microsoft.com/office/powerpoint/2010/main" val="4082647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51C2-7A82-CE49-D908-218288DEF5A5}"/>
              </a:ext>
            </a:extLst>
          </p:cNvPr>
          <p:cNvSpPr>
            <a:spLocks noGrp="1"/>
          </p:cNvSpPr>
          <p:nvPr>
            <p:ph type="title"/>
          </p:nvPr>
        </p:nvSpPr>
        <p:spPr>
          <a:xfrm>
            <a:off x="125506" y="105661"/>
            <a:ext cx="10515600" cy="869251"/>
          </a:xfrm>
        </p:spPr>
        <p:txBody>
          <a:bodyPr>
            <a:normAutofit/>
          </a:bodyPr>
          <a:lstStyle/>
          <a:p>
            <a:r>
              <a:rPr lang="en-US" sz="4000" dirty="0"/>
              <a:t>Importance of news analytics &amp; business value</a:t>
            </a:r>
          </a:p>
        </p:txBody>
      </p:sp>
      <p:sp>
        <p:nvSpPr>
          <p:cNvPr id="3" name="Content Placeholder 2">
            <a:extLst>
              <a:ext uri="{FF2B5EF4-FFF2-40B4-BE49-F238E27FC236}">
                <a16:creationId xmlns:a16="http://schemas.microsoft.com/office/drawing/2014/main" id="{018694D2-43D6-CF5F-FA87-492404790463}"/>
              </a:ext>
            </a:extLst>
          </p:cNvPr>
          <p:cNvSpPr>
            <a:spLocks noGrp="1"/>
          </p:cNvSpPr>
          <p:nvPr>
            <p:ph idx="1"/>
          </p:nvPr>
        </p:nvSpPr>
        <p:spPr>
          <a:xfrm>
            <a:off x="224119" y="1328083"/>
            <a:ext cx="5896534" cy="5270727"/>
          </a:xfrm>
        </p:spPr>
        <p:txBody>
          <a:bodyPr>
            <a:normAutofit/>
          </a:bodyPr>
          <a:lstStyle/>
          <a:p>
            <a:pPr>
              <a:buNone/>
            </a:pPr>
            <a:r>
              <a:rPr lang="en-US" sz="1400" b="1" dirty="0"/>
              <a:t>➤ What is News Analytics?</a:t>
            </a:r>
          </a:p>
          <a:p>
            <a:pPr>
              <a:buFont typeface="Arial" panose="020B0604020202020204" pitchFamily="34" charset="0"/>
              <a:buChar char="•"/>
            </a:pPr>
            <a:r>
              <a:rPr lang="en-US" sz="1400" dirty="0"/>
              <a:t>The process of collecting, processing, and analyzing news articles and media content.</a:t>
            </a:r>
          </a:p>
          <a:p>
            <a:pPr>
              <a:buFont typeface="Arial" panose="020B0604020202020204" pitchFamily="34" charset="0"/>
              <a:buChar char="•"/>
            </a:pPr>
            <a:r>
              <a:rPr lang="en-US" sz="1400" dirty="0"/>
              <a:t>Extracts meaningful insights from large volumes of text data.</a:t>
            </a:r>
          </a:p>
          <a:p>
            <a:pPr>
              <a:buNone/>
            </a:pPr>
            <a:r>
              <a:rPr lang="en-US" sz="1400" b="1" dirty="0"/>
              <a:t>➤ Why is it Important?</a:t>
            </a:r>
          </a:p>
          <a:p>
            <a:pPr>
              <a:buFont typeface="Arial" panose="020B0604020202020204" pitchFamily="34" charset="0"/>
              <a:buChar char="•"/>
            </a:pPr>
            <a:r>
              <a:rPr lang="en-US" sz="1400" dirty="0"/>
              <a:t>Helps understand public sentiment and trending topics in real time.</a:t>
            </a:r>
          </a:p>
          <a:p>
            <a:pPr>
              <a:buFont typeface="Arial" panose="020B0604020202020204" pitchFamily="34" charset="0"/>
              <a:buChar char="•"/>
            </a:pPr>
            <a:r>
              <a:rPr lang="en-US" sz="1400" dirty="0"/>
              <a:t>Enables businesses to anticipate market changes, reputation risks, and consumer behavior.</a:t>
            </a:r>
          </a:p>
          <a:p>
            <a:pPr>
              <a:buFont typeface="Arial" panose="020B0604020202020204" pitchFamily="34" charset="0"/>
              <a:buChar char="•"/>
            </a:pPr>
            <a:r>
              <a:rPr lang="en-US" sz="1400" dirty="0"/>
              <a:t>Provides early warnings for events impacting industries, competitors, or financial markets.</a:t>
            </a:r>
          </a:p>
          <a:p>
            <a:pPr>
              <a:buNone/>
            </a:pPr>
            <a:r>
              <a:rPr lang="en-US" sz="1400" b="1" dirty="0"/>
              <a:t>➤ Business Value</a:t>
            </a:r>
          </a:p>
          <a:p>
            <a:pPr>
              <a:buFont typeface="Arial" panose="020B0604020202020204" pitchFamily="34" charset="0"/>
              <a:buChar char="•"/>
            </a:pPr>
            <a:r>
              <a:rPr lang="en-US" sz="1400" dirty="0"/>
              <a:t>Informed Decision-Making: Empowers organizations to make data-driven decisions based on public narratives.</a:t>
            </a:r>
          </a:p>
          <a:p>
            <a:pPr>
              <a:buFont typeface="Arial" panose="020B0604020202020204" pitchFamily="34" charset="0"/>
              <a:buChar char="•"/>
            </a:pPr>
            <a:r>
              <a:rPr lang="en-US" sz="1400" dirty="0"/>
              <a:t>Brand Reputation Management: Tracks sentiment to protect and improve brand image.</a:t>
            </a:r>
          </a:p>
          <a:p>
            <a:pPr>
              <a:buFont typeface="Arial" panose="020B0604020202020204" pitchFamily="34" charset="0"/>
              <a:buChar char="•"/>
            </a:pPr>
            <a:r>
              <a:rPr lang="en-US" sz="1400" dirty="0"/>
              <a:t>Market Intelligence: Identifies emerging opportunities and risks by analyzing news trends.</a:t>
            </a:r>
          </a:p>
          <a:p>
            <a:pPr>
              <a:buFont typeface="Arial" panose="020B0604020202020204" pitchFamily="34" charset="0"/>
              <a:buChar char="•"/>
            </a:pPr>
            <a:r>
              <a:rPr lang="en-US" sz="1400" dirty="0"/>
              <a:t>Competitive Advantage: Gains insights into competitors through media coverage analysis.</a:t>
            </a:r>
          </a:p>
          <a:p>
            <a:endParaRPr lang="en-US" sz="1400" dirty="0"/>
          </a:p>
        </p:txBody>
      </p:sp>
      <p:sp>
        <p:nvSpPr>
          <p:cNvPr id="4" name="AutoShape 2" descr="Data Analytics – The Cornerstone of Business Choices">
            <a:extLst>
              <a:ext uri="{FF2B5EF4-FFF2-40B4-BE49-F238E27FC236}">
                <a16:creationId xmlns:a16="http://schemas.microsoft.com/office/drawing/2014/main" id="{5119C1A4-0F96-CEB7-F516-0056EF1374A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86D6D0C2-4366-C4E6-C0DC-C9F57C368571}"/>
              </a:ext>
            </a:extLst>
          </p:cNvPr>
          <p:cNvPicPr>
            <a:picLocks noChangeAspect="1"/>
          </p:cNvPicPr>
          <p:nvPr/>
        </p:nvPicPr>
        <p:blipFill>
          <a:blip r:embed="rId2"/>
          <a:stretch>
            <a:fillRect/>
          </a:stretch>
        </p:blipFill>
        <p:spPr>
          <a:xfrm>
            <a:off x="6333565" y="3581400"/>
            <a:ext cx="5298141" cy="3017410"/>
          </a:xfrm>
          <a:prstGeom prst="rect">
            <a:avLst/>
          </a:prstGeom>
        </p:spPr>
      </p:pic>
      <p:sp>
        <p:nvSpPr>
          <p:cNvPr id="9" name="TextBox 8">
            <a:extLst>
              <a:ext uri="{FF2B5EF4-FFF2-40B4-BE49-F238E27FC236}">
                <a16:creationId xmlns:a16="http://schemas.microsoft.com/office/drawing/2014/main" id="{B3CF8A56-1F6B-5BB8-4977-D1C8F5A54632}"/>
              </a:ext>
            </a:extLst>
          </p:cNvPr>
          <p:cNvSpPr txBox="1"/>
          <p:nvPr/>
        </p:nvSpPr>
        <p:spPr>
          <a:xfrm>
            <a:off x="5943600" y="2861101"/>
            <a:ext cx="6084793" cy="646331"/>
          </a:xfrm>
          <a:prstGeom prst="rect">
            <a:avLst/>
          </a:prstGeom>
          <a:noFill/>
        </p:spPr>
        <p:txBody>
          <a:bodyPr wrap="square">
            <a:spAutoFit/>
          </a:bodyPr>
          <a:lstStyle/>
          <a:p>
            <a:r>
              <a:rPr lang="en-US" sz="1200" i="1" dirty="0"/>
              <a:t>I loaded the dataset that I collected from the New York Times API and performed an initial inspection to preview the data and check for missing values. This helped ensure the dataset was clean and ready for further processing.</a:t>
            </a:r>
          </a:p>
        </p:txBody>
      </p:sp>
      <p:pic>
        <p:nvPicPr>
          <p:cNvPr id="11" name="Picture 10">
            <a:extLst>
              <a:ext uri="{FF2B5EF4-FFF2-40B4-BE49-F238E27FC236}">
                <a16:creationId xmlns:a16="http://schemas.microsoft.com/office/drawing/2014/main" id="{779BB3DB-4ABC-69C6-4377-00A55254750E}"/>
              </a:ext>
            </a:extLst>
          </p:cNvPr>
          <p:cNvPicPr>
            <a:picLocks noChangeAspect="1"/>
          </p:cNvPicPr>
          <p:nvPr/>
        </p:nvPicPr>
        <p:blipFill>
          <a:blip r:embed="rId3"/>
          <a:stretch>
            <a:fillRect/>
          </a:stretch>
        </p:blipFill>
        <p:spPr>
          <a:xfrm>
            <a:off x="6885017" y="1328083"/>
            <a:ext cx="4010877" cy="1459050"/>
          </a:xfrm>
          <a:prstGeom prst="rect">
            <a:avLst/>
          </a:prstGeom>
        </p:spPr>
      </p:pic>
    </p:spTree>
    <p:extLst>
      <p:ext uri="{BB962C8B-B14F-4D97-AF65-F5344CB8AC3E}">
        <p14:creationId xmlns:p14="http://schemas.microsoft.com/office/powerpoint/2010/main" val="280920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DAEBA4-636F-0E7B-B631-470AD381FDFF}"/>
              </a:ext>
            </a:extLst>
          </p:cNvPr>
          <p:cNvSpPr>
            <a:spLocks noGrp="1"/>
          </p:cNvSpPr>
          <p:nvPr>
            <p:ph idx="1"/>
          </p:nvPr>
        </p:nvSpPr>
        <p:spPr>
          <a:xfrm>
            <a:off x="6273052" y="2346512"/>
            <a:ext cx="5856195" cy="2559704"/>
          </a:xfrm>
        </p:spPr>
        <p:txBody>
          <a:bodyPr/>
          <a:lstStyle/>
          <a:p>
            <a:pPr marL="0" indent="0">
              <a:buNone/>
            </a:pPr>
            <a:r>
              <a:rPr lang="en-US" dirty="0">
                <a:hlinkClick r:id="rId2"/>
              </a:rPr>
              <a:t>https://colab.research.google.com/drive/1fAIWNgv5TZl6E_oi_OdFtJRumGqRjJFr?usp=sharing</a:t>
            </a:r>
            <a:endParaRPr lang="en-US" dirty="0"/>
          </a:p>
          <a:p>
            <a:pPr marL="0" indent="0">
              <a:buNone/>
            </a:pPr>
            <a:endParaRPr lang="en-US" dirty="0"/>
          </a:p>
        </p:txBody>
      </p:sp>
      <p:pic>
        <p:nvPicPr>
          <p:cNvPr id="5" name="Picture 4">
            <a:extLst>
              <a:ext uri="{FF2B5EF4-FFF2-40B4-BE49-F238E27FC236}">
                <a16:creationId xmlns:a16="http://schemas.microsoft.com/office/drawing/2014/main" id="{15219143-D858-DC43-7C07-B2B66D81816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1194" y="820271"/>
            <a:ext cx="6037729" cy="4511488"/>
          </a:xfrm>
          <a:prstGeom prst="rect">
            <a:avLst/>
          </a:prstGeom>
        </p:spPr>
      </p:pic>
    </p:spTree>
    <p:extLst>
      <p:ext uri="{BB962C8B-B14F-4D97-AF65-F5344CB8AC3E}">
        <p14:creationId xmlns:p14="http://schemas.microsoft.com/office/powerpoint/2010/main" val="613986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9687"/>
          </a:xfrm>
          <a:prstGeom prst="rect">
            <a:avLst/>
          </a:prstGeom>
        </p:spPr>
      </p:pic>
      <p:sp>
        <p:nvSpPr>
          <p:cNvPr id="3" name="Text 0"/>
          <p:cNvSpPr/>
          <p:nvPr/>
        </p:nvSpPr>
        <p:spPr>
          <a:xfrm>
            <a:off x="647105" y="508496"/>
            <a:ext cx="6325791" cy="1155502"/>
          </a:xfrm>
          <a:prstGeom prst="rect">
            <a:avLst/>
          </a:prstGeom>
          <a:noFill/>
          <a:ln/>
        </p:spPr>
        <p:txBody>
          <a:bodyPr wrap="square" lIns="0" tIns="0" rIns="0" bIns="0" rtlCol="0" anchor="t"/>
          <a:lstStyle/>
          <a:p>
            <a:pPr>
              <a:lnSpc>
                <a:spcPts val="4541"/>
              </a:lnSpc>
            </a:pPr>
            <a:r>
              <a:rPr lang="en-US" sz="3625" dirty="0">
                <a:solidFill>
                  <a:srgbClr val="505468"/>
                </a:solidFill>
                <a:latin typeface="Instrument Sans Semi Bold" pitchFamily="34" charset="0"/>
                <a:ea typeface="Instrument Sans Semi Bold" pitchFamily="34" charset="-122"/>
                <a:cs typeface="Instrument Sans Semi Bold" pitchFamily="34" charset="-120"/>
              </a:rPr>
              <a:t>Best Practices for Implementation</a:t>
            </a:r>
            <a:endParaRPr lang="en-US" sz="3625" dirty="0"/>
          </a:p>
        </p:txBody>
      </p:sp>
      <p:sp>
        <p:nvSpPr>
          <p:cNvPr id="4" name="Shape 1"/>
          <p:cNvSpPr/>
          <p:nvPr/>
        </p:nvSpPr>
        <p:spPr>
          <a:xfrm>
            <a:off x="647105" y="1941314"/>
            <a:ext cx="138608" cy="991593"/>
          </a:xfrm>
          <a:prstGeom prst="roundRect">
            <a:avLst>
              <a:gd name="adj" fmla="val 56031"/>
            </a:avLst>
          </a:prstGeom>
          <a:solidFill>
            <a:srgbClr val="E2E3E9"/>
          </a:solidFill>
          <a:ln w="7620">
            <a:solidFill>
              <a:srgbClr val="C8C9CF"/>
            </a:solidFill>
            <a:prstDash val="solid"/>
          </a:ln>
        </p:spPr>
      </p:sp>
      <p:sp>
        <p:nvSpPr>
          <p:cNvPr id="5" name="Text 2"/>
          <p:cNvSpPr/>
          <p:nvPr/>
        </p:nvSpPr>
        <p:spPr>
          <a:xfrm>
            <a:off x="1063030" y="1941314"/>
            <a:ext cx="2556272" cy="288925"/>
          </a:xfrm>
          <a:prstGeom prst="rect">
            <a:avLst/>
          </a:prstGeom>
          <a:noFill/>
          <a:ln/>
        </p:spPr>
        <p:txBody>
          <a:bodyPr wrap="none" lIns="0" tIns="0" rIns="0" bIns="0" rtlCol="0" anchor="t"/>
          <a:lstStyle/>
          <a:p>
            <a:pPr>
              <a:lnSpc>
                <a:spcPts val="2250"/>
              </a:lnSpc>
            </a:pPr>
            <a:r>
              <a:rPr lang="en-US" sz="1792" dirty="0">
                <a:solidFill>
                  <a:srgbClr val="5B5F71"/>
                </a:solidFill>
                <a:latin typeface="Instrument Sans Semi Bold" pitchFamily="34" charset="0"/>
                <a:ea typeface="Instrument Sans Semi Bold" pitchFamily="34" charset="-122"/>
                <a:cs typeface="Instrument Sans Semi Bold" pitchFamily="34" charset="-120"/>
              </a:rPr>
              <a:t>Define Clear Objectives</a:t>
            </a:r>
            <a:endParaRPr lang="en-US" sz="1792" dirty="0"/>
          </a:p>
        </p:txBody>
      </p:sp>
      <p:sp>
        <p:nvSpPr>
          <p:cNvPr id="6" name="Text 3"/>
          <p:cNvSpPr/>
          <p:nvPr/>
        </p:nvSpPr>
        <p:spPr>
          <a:xfrm>
            <a:off x="1063030" y="2341166"/>
            <a:ext cx="5909866" cy="591741"/>
          </a:xfrm>
          <a:prstGeom prst="rect">
            <a:avLst/>
          </a:prstGeom>
          <a:noFill/>
          <a:ln/>
        </p:spPr>
        <p:txBody>
          <a:bodyPr wrap="square" lIns="0" tIns="0" rIns="0" bIns="0" rtlCol="0" anchor="t"/>
          <a:lstStyle/>
          <a:p>
            <a:pPr>
              <a:lnSpc>
                <a:spcPts val="2292"/>
              </a:lnSpc>
            </a:pPr>
            <a:r>
              <a:rPr lang="en-US" sz="1417" dirty="0">
                <a:solidFill>
                  <a:srgbClr val="5B5F71"/>
                </a:solidFill>
                <a:latin typeface="Instrument Sans Medium" pitchFamily="34" charset="0"/>
                <a:ea typeface="Instrument Sans Medium" pitchFamily="34" charset="-122"/>
                <a:cs typeface="Instrument Sans Medium" pitchFamily="34" charset="-120"/>
              </a:rPr>
              <a:t>Establish specific business goals and use cases before implementation.</a:t>
            </a:r>
            <a:endParaRPr lang="en-US" sz="1417" dirty="0"/>
          </a:p>
        </p:txBody>
      </p:sp>
      <p:sp>
        <p:nvSpPr>
          <p:cNvPr id="7" name="Shape 4"/>
          <p:cNvSpPr/>
          <p:nvPr/>
        </p:nvSpPr>
        <p:spPr>
          <a:xfrm>
            <a:off x="924421" y="3117751"/>
            <a:ext cx="138608" cy="695722"/>
          </a:xfrm>
          <a:prstGeom prst="roundRect">
            <a:avLst>
              <a:gd name="adj" fmla="val 56031"/>
            </a:avLst>
          </a:prstGeom>
          <a:solidFill>
            <a:srgbClr val="E2E3E9"/>
          </a:solidFill>
          <a:ln w="7620">
            <a:solidFill>
              <a:srgbClr val="C8C9CF"/>
            </a:solidFill>
            <a:prstDash val="solid"/>
          </a:ln>
        </p:spPr>
      </p:sp>
      <p:sp>
        <p:nvSpPr>
          <p:cNvPr id="8" name="Text 5"/>
          <p:cNvSpPr/>
          <p:nvPr/>
        </p:nvSpPr>
        <p:spPr>
          <a:xfrm>
            <a:off x="1340346" y="3117751"/>
            <a:ext cx="2917924" cy="288925"/>
          </a:xfrm>
          <a:prstGeom prst="rect">
            <a:avLst/>
          </a:prstGeom>
          <a:noFill/>
          <a:ln/>
        </p:spPr>
        <p:txBody>
          <a:bodyPr wrap="none" lIns="0" tIns="0" rIns="0" bIns="0" rtlCol="0" anchor="t"/>
          <a:lstStyle/>
          <a:p>
            <a:pPr>
              <a:lnSpc>
                <a:spcPts val="2250"/>
              </a:lnSpc>
            </a:pPr>
            <a:r>
              <a:rPr lang="en-US" sz="1792" dirty="0">
                <a:solidFill>
                  <a:srgbClr val="5B5F71"/>
                </a:solidFill>
                <a:latin typeface="Instrument Sans Semi Bold" pitchFamily="34" charset="0"/>
                <a:ea typeface="Instrument Sans Semi Bold" pitchFamily="34" charset="-122"/>
                <a:cs typeface="Instrument Sans Semi Bold" pitchFamily="34" charset="-120"/>
              </a:rPr>
              <a:t>Build Robust Infrastructure</a:t>
            </a:r>
            <a:endParaRPr lang="en-US" sz="1792" dirty="0"/>
          </a:p>
        </p:txBody>
      </p:sp>
      <p:sp>
        <p:nvSpPr>
          <p:cNvPr id="9" name="Text 6"/>
          <p:cNvSpPr/>
          <p:nvPr/>
        </p:nvSpPr>
        <p:spPr>
          <a:xfrm>
            <a:off x="1340346" y="3517603"/>
            <a:ext cx="5632549" cy="295870"/>
          </a:xfrm>
          <a:prstGeom prst="rect">
            <a:avLst/>
          </a:prstGeom>
          <a:noFill/>
          <a:ln/>
        </p:spPr>
        <p:txBody>
          <a:bodyPr wrap="none" lIns="0" tIns="0" rIns="0" bIns="0" rtlCol="0" anchor="t"/>
          <a:lstStyle/>
          <a:p>
            <a:pPr>
              <a:lnSpc>
                <a:spcPts val="2292"/>
              </a:lnSpc>
            </a:pPr>
            <a:r>
              <a:rPr lang="en-US" sz="1417" dirty="0">
                <a:solidFill>
                  <a:srgbClr val="5B5F71"/>
                </a:solidFill>
                <a:latin typeface="Instrument Sans Medium" pitchFamily="34" charset="0"/>
                <a:ea typeface="Instrument Sans Medium" pitchFamily="34" charset="-122"/>
                <a:cs typeface="Instrument Sans Medium" pitchFamily="34" charset="-120"/>
              </a:rPr>
              <a:t>Invest in scalable data systems and powerful analytics tools.</a:t>
            </a:r>
            <a:endParaRPr lang="en-US" sz="1417" dirty="0"/>
          </a:p>
        </p:txBody>
      </p:sp>
      <p:sp>
        <p:nvSpPr>
          <p:cNvPr id="10" name="Shape 7"/>
          <p:cNvSpPr/>
          <p:nvPr/>
        </p:nvSpPr>
        <p:spPr>
          <a:xfrm>
            <a:off x="1201837" y="3998318"/>
            <a:ext cx="138608" cy="991593"/>
          </a:xfrm>
          <a:prstGeom prst="roundRect">
            <a:avLst>
              <a:gd name="adj" fmla="val 56031"/>
            </a:avLst>
          </a:prstGeom>
          <a:solidFill>
            <a:srgbClr val="E2E3E9"/>
          </a:solidFill>
          <a:ln w="7620">
            <a:solidFill>
              <a:srgbClr val="C8C9CF"/>
            </a:solidFill>
            <a:prstDash val="solid"/>
          </a:ln>
        </p:spPr>
      </p:sp>
      <p:sp>
        <p:nvSpPr>
          <p:cNvPr id="11" name="Text 8"/>
          <p:cNvSpPr/>
          <p:nvPr/>
        </p:nvSpPr>
        <p:spPr>
          <a:xfrm>
            <a:off x="1617762" y="3998318"/>
            <a:ext cx="2407643" cy="288925"/>
          </a:xfrm>
          <a:prstGeom prst="rect">
            <a:avLst/>
          </a:prstGeom>
          <a:noFill/>
          <a:ln/>
        </p:spPr>
        <p:txBody>
          <a:bodyPr wrap="none" lIns="0" tIns="0" rIns="0" bIns="0" rtlCol="0" anchor="t"/>
          <a:lstStyle/>
          <a:p>
            <a:pPr>
              <a:lnSpc>
                <a:spcPts val="2250"/>
              </a:lnSpc>
            </a:pPr>
            <a:r>
              <a:rPr lang="en-US" sz="1792" dirty="0">
                <a:solidFill>
                  <a:srgbClr val="5B5F71"/>
                </a:solidFill>
                <a:latin typeface="Instrument Sans Semi Bold" pitchFamily="34" charset="0"/>
                <a:ea typeface="Instrument Sans Semi Bold" pitchFamily="34" charset="-122"/>
                <a:cs typeface="Instrument Sans Semi Bold" pitchFamily="34" charset="-120"/>
              </a:rPr>
              <a:t>Cultivate Data Culture</a:t>
            </a:r>
            <a:endParaRPr lang="en-US" sz="1792" dirty="0"/>
          </a:p>
        </p:txBody>
      </p:sp>
      <p:sp>
        <p:nvSpPr>
          <p:cNvPr id="12" name="Text 9"/>
          <p:cNvSpPr/>
          <p:nvPr/>
        </p:nvSpPr>
        <p:spPr>
          <a:xfrm>
            <a:off x="1617762" y="4398170"/>
            <a:ext cx="5355133" cy="591741"/>
          </a:xfrm>
          <a:prstGeom prst="rect">
            <a:avLst/>
          </a:prstGeom>
          <a:noFill/>
          <a:ln/>
        </p:spPr>
        <p:txBody>
          <a:bodyPr wrap="square" lIns="0" tIns="0" rIns="0" bIns="0" rtlCol="0" anchor="t"/>
          <a:lstStyle/>
          <a:p>
            <a:pPr>
              <a:lnSpc>
                <a:spcPts val="2292"/>
              </a:lnSpc>
            </a:pPr>
            <a:r>
              <a:rPr lang="en-US" sz="1417" dirty="0">
                <a:solidFill>
                  <a:srgbClr val="5B5F71"/>
                </a:solidFill>
                <a:latin typeface="Instrument Sans Medium" pitchFamily="34" charset="0"/>
                <a:ea typeface="Instrument Sans Medium" pitchFamily="34" charset="-122"/>
                <a:cs typeface="Instrument Sans Medium" pitchFamily="34" charset="-120"/>
              </a:rPr>
              <a:t>Promote data literacy and evidence-based decision making organization-wide.</a:t>
            </a:r>
            <a:endParaRPr lang="en-US" sz="1417" dirty="0"/>
          </a:p>
        </p:txBody>
      </p:sp>
      <p:sp>
        <p:nvSpPr>
          <p:cNvPr id="13" name="Shape 10"/>
          <p:cNvSpPr/>
          <p:nvPr/>
        </p:nvSpPr>
        <p:spPr>
          <a:xfrm>
            <a:off x="1479154" y="5174754"/>
            <a:ext cx="138608" cy="991593"/>
          </a:xfrm>
          <a:prstGeom prst="roundRect">
            <a:avLst>
              <a:gd name="adj" fmla="val 56031"/>
            </a:avLst>
          </a:prstGeom>
          <a:solidFill>
            <a:srgbClr val="E2E3E9"/>
          </a:solidFill>
          <a:ln w="7620">
            <a:solidFill>
              <a:srgbClr val="C8C9CF"/>
            </a:solidFill>
            <a:prstDash val="solid"/>
          </a:ln>
        </p:spPr>
      </p:sp>
      <p:sp>
        <p:nvSpPr>
          <p:cNvPr id="14" name="Text 11"/>
          <p:cNvSpPr/>
          <p:nvPr/>
        </p:nvSpPr>
        <p:spPr>
          <a:xfrm>
            <a:off x="1895078" y="5174754"/>
            <a:ext cx="2311400" cy="288925"/>
          </a:xfrm>
          <a:prstGeom prst="rect">
            <a:avLst/>
          </a:prstGeom>
          <a:noFill/>
          <a:ln/>
        </p:spPr>
        <p:txBody>
          <a:bodyPr wrap="none" lIns="0" tIns="0" rIns="0" bIns="0" rtlCol="0" anchor="t"/>
          <a:lstStyle/>
          <a:p>
            <a:pPr>
              <a:lnSpc>
                <a:spcPts val="2250"/>
              </a:lnSpc>
            </a:pPr>
            <a:r>
              <a:rPr lang="en-US" sz="1792" dirty="0">
                <a:solidFill>
                  <a:srgbClr val="5B5F71"/>
                </a:solidFill>
                <a:latin typeface="Instrument Sans Semi Bold" pitchFamily="34" charset="0"/>
                <a:ea typeface="Instrument Sans Semi Bold" pitchFamily="34" charset="-122"/>
                <a:cs typeface="Instrument Sans Semi Bold" pitchFamily="34" charset="-120"/>
              </a:rPr>
              <a:t>Continuously Refine</a:t>
            </a:r>
            <a:endParaRPr lang="en-US" sz="1792" dirty="0"/>
          </a:p>
        </p:txBody>
      </p:sp>
      <p:sp>
        <p:nvSpPr>
          <p:cNvPr id="15" name="Text 12"/>
          <p:cNvSpPr/>
          <p:nvPr/>
        </p:nvSpPr>
        <p:spPr>
          <a:xfrm>
            <a:off x="1895079" y="5574606"/>
            <a:ext cx="5077818" cy="591741"/>
          </a:xfrm>
          <a:prstGeom prst="rect">
            <a:avLst/>
          </a:prstGeom>
          <a:noFill/>
          <a:ln/>
        </p:spPr>
        <p:txBody>
          <a:bodyPr wrap="square" lIns="0" tIns="0" rIns="0" bIns="0" rtlCol="0" anchor="t"/>
          <a:lstStyle/>
          <a:p>
            <a:pPr>
              <a:lnSpc>
                <a:spcPts val="2292"/>
              </a:lnSpc>
            </a:pPr>
            <a:r>
              <a:rPr lang="en-US" sz="1417" dirty="0">
                <a:solidFill>
                  <a:srgbClr val="5B5F71"/>
                </a:solidFill>
                <a:latin typeface="Instrument Sans Medium" pitchFamily="34" charset="0"/>
                <a:ea typeface="Instrument Sans Medium" pitchFamily="34" charset="-122"/>
                <a:cs typeface="Instrument Sans Medium" pitchFamily="34" charset="-120"/>
              </a:rPr>
              <a:t>Regularly validate and improve analytics models with new data.</a:t>
            </a:r>
            <a:endParaRPr lang="en-US" sz="1417"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62968" y="747514"/>
            <a:ext cx="5727006" cy="502643"/>
          </a:xfrm>
          <a:prstGeom prst="rect">
            <a:avLst/>
          </a:prstGeom>
          <a:noFill/>
          <a:ln/>
        </p:spPr>
        <p:txBody>
          <a:bodyPr wrap="none" lIns="0" tIns="0" rIns="0" bIns="0" rtlCol="0" anchor="t"/>
          <a:lstStyle/>
          <a:p>
            <a:pPr>
              <a:lnSpc>
                <a:spcPts val="3917"/>
              </a:lnSpc>
            </a:pPr>
            <a:r>
              <a:rPr lang="en-US" sz="3125" dirty="0">
                <a:solidFill>
                  <a:srgbClr val="505468"/>
                </a:solidFill>
                <a:latin typeface="Instrument Sans Semi Bold" pitchFamily="34" charset="0"/>
                <a:ea typeface="Instrument Sans Semi Bold" pitchFamily="34" charset="-122"/>
                <a:cs typeface="Instrument Sans Semi Bold" pitchFamily="34" charset="-120"/>
              </a:rPr>
              <a:t>Applications Across Industries</a:t>
            </a:r>
            <a:endParaRPr lang="en-US" sz="3125" dirty="0"/>
          </a:p>
        </p:txBody>
      </p:sp>
      <p:pic>
        <p:nvPicPr>
          <p:cNvPr id="4" name="Image 1" descr="preencoded.png"/>
          <p:cNvPicPr>
            <a:picLocks noChangeAspect="1"/>
          </p:cNvPicPr>
          <p:nvPr/>
        </p:nvPicPr>
        <p:blipFill>
          <a:blip r:embed="rId4"/>
          <a:stretch>
            <a:fillRect/>
          </a:stretch>
        </p:blipFill>
        <p:spPr>
          <a:xfrm>
            <a:off x="562968" y="1491357"/>
            <a:ext cx="402034" cy="402034"/>
          </a:xfrm>
          <a:prstGeom prst="rect">
            <a:avLst/>
          </a:prstGeom>
        </p:spPr>
      </p:pic>
      <p:sp>
        <p:nvSpPr>
          <p:cNvPr id="5" name="Text 1"/>
          <p:cNvSpPr/>
          <p:nvPr/>
        </p:nvSpPr>
        <p:spPr>
          <a:xfrm>
            <a:off x="562967" y="2054225"/>
            <a:ext cx="2003822" cy="251222"/>
          </a:xfrm>
          <a:prstGeom prst="rect">
            <a:avLst/>
          </a:prstGeom>
          <a:noFill/>
          <a:ln/>
        </p:spPr>
        <p:txBody>
          <a:bodyPr wrap="none" lIns="0" tIns="0" rIns="0" bIns="0" rtlCol="0" anchor="t"/>
          <a:lstStyle/>
          <a:p>
            <a:pPr>
              <a:lnSpc>
                <a:spcPts val="1958"/>
              </a:lnSpc>
            </a:pPr>
            <a:r>
              <a:rPr lang="en-US" sz="1542" dirty="0">
                <a:solidFill>
                  <a:srgbClr val="5B5F71"/>
                </a:solidFill>
                <a:latin typeface="Instrument Sans Semi Bold" pitchFamily="34" charset="0"/>
                <a:ea typeface="Instrument Sans Semi Bold" pitchFamily="34" charset="-122"/>
                <a:cs typeface="Instrument Sans Semi Bold" pitchFamily="34" charset="-120"/>
              </a:rPr>
              <a:t>Finance</a:t>
            </a:r>
            <a:endParaRPr lang="en-US" sz="1542" dirty="0"/>
          </a:p>
        </p:txBody>
      </p:sp>
      <p:sp>
        <p:nvSpPr>
          <p:cNvPr id="6" name="Text 2"/>
          <p:cNvSpPr/>
          <p:nvPr/>
        </p:nvSpPr>
        <p:spPr>
          <a:xfrm>
            <a:off x="562967" y="2401887"/>
            <a:ext cx="2003822" cy="1029097"/>
          </a:xfrm>
          <a:prstGeom prst="rect">
            <a:avLst/>
          </a:prstGeom>
          <a:noFill/>
          <a:ln/>
        </p:spPr>
        <p:txBody>
          <a:bodyPr wrap="square" lIns="0" tIns="0" rIns="0" bIns="0" rtlCol="0" anchor="t"/>
          <a:lstStyle/>
          <a:p>
            <a:pPr>
              <a:lnSpc>
                <a:spcPts val="2000"/>
              </a:lnSpc>
            </a:pPr>
            <a:r>
              <a:rPr lang="en-US" sz="1250" dirty="0">
                <a:solidFill>
                  <a:srgbClr val="5B5F71"/>
                </a:solidFill>
                <a:latin typeface="Instrument Sans Medium" pitchFamily="34" charset="0"/>
                <a:ea typeface="Instrument Sans Medium" pitchFamily="34" charset="-122"/>
                <a:cs typeface="Instrument Sans Medium" pitchFamily="34" charset="-120"/>
              </a:rPr>
              <a:t>Trading strategies, risk assessment, and market sentiment analysis for investment decisions.</a:t>
            </a:r>
            <a:endParaRPr lang="en-US" sz="1250" dirty="0"/>
          </a:p>
        </p:txBody>
      </p:sp>
      <p:pic>
        <p:nvPicPr>
          <p:cNvPr id="7" name="Image 2" descr="preencoded.png"/>
          <p:cNvPicPr>
            <a:picLocks noChangeAspect="1"/>
          </p:cNvPicPr>
          <p:nvPr/>
        </p:nvPicPr>
        <p:blipFill>
          <a:blip r:embed="rId5"/>
          <a:stretch>
            <a:fillRect/>
          </a:stretch>
        </p:blipFill>
        <p:spPr>
          <a:xfrm>
            <a:off x="2807991" y="1491357"/>
            <a:ext cx="402034" cy="402034"/>
          </a:xfrm>
          <a:prstGeom prst="rect">
            <a:avLst/>
          </a:prstGeom>
        </p:spPr>
      </p:pic>
      <p:sp>
        <p:nvSpPr>
          <p:cNvPr id="8" name="Text 3"/>
          <p:cNvSpPr/>
          <p:nvPr/>
        </p:nvSpPr>
        <p:spPr>
          <a:xfrm>
            <a:off x="2807990" y="2054225"/>
            <a:ext cx="2003921" cy="251222"/>
          </a:xfrm>
          <a:prstGeom prst="rect">
            <a:avLst/>
          </a:prstGeom>
          <a:noFill/>
          <a:ln/>
        </p:spPr>
        <p:txBody>
          <a:bodyPr wrap="none" lIns="0" tIns="0" rIns="0" bIns="0" rtlCol="0" anchor="t"/>
          <a:lstStyle/>
          <a:p>
            <a:pPr>
              <a:lnSpc>
                <a:spcPts val="1958"/>
              </a:lnSpc>
            </a:pPr>
            <a:r>
              <a:rPr lang="en-US" sz="1542" dirty="0">
                <a:solidFill>
                  <a:srgbClr val="5B5F71"/>
                </a:solidFill>
                <a:latin typeface="Instrument Sans Semi Bold" pitchFamily="34" charset="0"/>
                <a:ea typeface="Instrument Sans Semi Bold" pitchFamily="34" charset="-122"/>
                <a:cs typeface="Instrument Sans Semi Bold" pitchFamily="34" charset="-120"/>
              </a:rPr>
              <a:t>Marketing</a:t>
            </a:r>
            <a:endParaRPr lang="en-US" sz="1542" dirty="0"/>
          </a:p>
        </p:txBody>
      </p:sp>
      <p:sp>
        <p:nvSpPr>
          <p:cNvPr id="9" name="Text 4"/>
          <p:cNvSpPr/>
          <p:nvPr/>
        </p:nvSpPr>
        <p:spPr>
          <a:xfrm>
            <a:off x="2807990" y="2401888"/>
            <a:ext cx="2003921" cy="1286371"/>
          </a:xfrm>
          <a:prstGeom prst="rect">
            <a:avLst/>
          </a:prstGeom>
          <a:noFill/>
          <a:ln/>
        </p:spPr>
        <p:txBody>
          <a:bodyPr wrap="square" lIns="0" tIns="0" rIns="0" bIns="0" rtlCol="0" anchor="t"/>
          <a:lstStyle/>
          <a:p>
            <a:pPr>
              <a:lnSpc>
                <a:spcPts val="2000"/>
              </a:lnSpc>
            </a:pPr>
            <a:r>
              <a:rPr lang="en-US" sz="1250" dirty="0">
                <a:solidFill>
                  <a:srgbClr val="5B5F71"/>
                </a:solidFill>
                <a:latin typeface="Instrument Sans Medium" pitchFamily="34" charset="0"/>
                <a:ea typeface="Instrument Sans Medium" pitchFamily="34" charset="-122"/>
                <a:cs typeface="Instrument Sans Medium" pitchFamily="34" charset="-120"/>
              </a:rPr>
              <a:t>Brand perception tracking, campaign effectiveness measurement, and emerging trend identification.</a:t>
            </a:r>
            <a:endParaRPr lang="en-US" sz="1250" dirty="0"/>
          </a:p>
        </p:txBody>
      </p:sp>
      <p:pic>
        <p:nvPicPr>
          <p:cNvPr id="10" name="Image 3" descr="preencoded.png"/>
          <p:cNvPicPr>
            <a:picLocks noChangeAspect="1"/>
          </p:cNvPicPr>
          <p:nvPr/>
        </p:nvPicPr>
        <p:blipFill>
          <a:blip r:embed="rId6"/>
          <a:stretch>
            <a:fillRect/>
          </a:stretch>
        </p:blipFill>
        <p:spPr>
          <a:xfrm>
            <a:off x="5053112" y="1491357"/>
            <a:ext cx="402034" cy="402034"/>
          </a:xfrm>
          <a:prstGeom prst="rect">
            <a:avLst/>
          </a:prstGeom>
        </p:spPr>
      </p:pic>
      <p:sp>
        <p:nvSpPr>
          <p:cNvPr id="11" name="Text 5"/>
          <p:cNvSpPr/>
          <p:nvPr/>
        </p:nvSpPr>
        <p:spPr>
          <a:xfrm>
            <a:off x="5053112" y="2054225"/>
            <a:ext cx="2003921" cy="251222"/>
          </a:xfrm>
          <a:prstGeom prst="rect">
            <a:avLst/>
          </a:prstGeom>
          <a:noFill/>
          <a:ln/>
        </p:spPr>
        <p:txBody>
          <a:bodyPr wrap="none" lIns="0" tIns="0" rIns="0" bIns="0" rtlCol="0" anchor="t"/>
          <a:lstStyle/>
          <a:p>
            <a:pPr>
              <a:lnSpc>
                <a:spcPts val="1958"/>
              </a:lnSpc>
            </a:pPr>
            <a:r>
              <a:rPr lang="en-US" sz="1542" dirty="0">
                <a:solidFill>
                  <a:srgbClr val="5B5F71"/>
                </a:solidFill>
                <a:latin typeface="Instrument Sans Semi Bold" pitchFamily="34" charset="0"/>
                <a:ea typeface="Instrument Sans Semi Bold" pitchFamily="34" charset="-122"/>
                <a:cs typeface="Instrument Sans Semi Bold" pitchFamily="34" charset="-120"/>
              </a:rPr>
              <a:t>Corporate Strategy</a:t>
            </a:r>
            <a:endParaRPr lang="en-US" sz="1542" dirty="0"/>
          </a:p>
        </p:txBody>
      </p:sp>
      <p:sp>
        <p:nvSpPr>
          <p:cNvPr id="12" name="Text 6"/>
          <p:cNvSpPr/>
          <p:nvPr/>
        </p:nvSpPr>
        <p:spPr>
          <a:xfrm>
            <a:off x="5053112" y="2401887"/>
            <a:ext cx="2003921" cy="1029097"/>
          </a:xfrm>
          <a:prstGeom prst="rect">
            <a:avLst/>
          </a:prstGeom>
          <a:noFill/>
          <a:ln/>
        </p:spPr>
        <p:txBody>
          <a:bodyPr wrap="square" lIns="0" tIns="0" rIns="0" bIns="0" rtlCol="0" anchor="t"/>
          <a:lstStyle/>
          <a:p>
            <a:pPr>
              <a:lnSpc>
                <a:spcPts val="2000"/>
              </a:lnSpc>
            </a:pPr>
            <a:r>
              <a:rPr lang="en-US" sz="1250" dirty="0">
                <a:solidFill>
                  <a:srgbClr val="5B5F71"/>
                </a:solidFill>
                <a:latin typeface="Instrument Sans Medium" pitchFamily="34" charset="0"/>
                <a:ea typeface="Instrument Sans Medium" pitchFamily="34" charset="-122"/>
                <a:cs typeface="Instrument Sans Medium" pitchFamily="34" charset="-120"/>
              </a:rPr>
              <a:t>M&amp;A opportunity discovery, competitive landscape analysis, and market positioning.</a:t>
            </a:r>
            <a:endParaRPr lang="en-US" sz="1250" dirty="0"/>
          </a:p>
        </p:txBody>
      </p:sp>
      <p:pic>
        <p:nvPicPr>
          <p:cNvPr id="13" name="Image 4" descr="preencoded.png"/>
          <p:cNvPicPr>
            <a:picLocks noChangeAspect="1"/>
          </p:cNvPicPr>
          <p:nvPr/>
        </p:nvPicPr>
        <p:blipFill>
          <a:blip r:embed="rId7"/>
          <a:stretch>
            <a:fillRect/>
          </a:stretch>
        </p:blipFill>
        <p:spPr>
          <a:xfrm>
            <a:off x="562968" y="4170760"/>
            <a:ext cx="402034" cy="402034"/>
          </a:xfrm>
          <a:prstGeom prst="rect">
            <a:avLst/>
          </a:prstGeom>
        </p:spPr>
      </p:pic>
      <p:sp>
        <p:nvSpPr>
          <p:cNvPr id="14" name="Text 7"/>
          <p:cNvSpPr/>
          <p:nvPr/>
        </p:nvSpPr>
        <p:spPr>
          <a:xfrm>
            <a:off x="562967" y="4733627"/>
            <a:ext cx="2003822" cy="251222"/>
          </a:xfrm>
          <a:prstGeom prst="rect">
            <a:avLst/>
          </a:prstGeom>
          <a:noFill/>
          <a:ln/>
        </p:spPr>
        <p:txBody>
          <a:bodyPr wrap="none" lIns="0" tIns="0" rIns="0" bIns="0" rtlCol="0" anchor="t"/>
          <a:lstStyle/>
          <a:p>
            <a:pPr>
              <a:lnSpc>
                <a:spcPts val="1958"/>
              </a:lnSpc>
            </a:pPr>
            <a:r>
              <a:rPr lang="en-US" sz="1542" dirty="0">
                <a:solidFill>
                  <a:srgbClr val="5B5F71"/>
                </a:solidFill>
                <a:latin typeface="Instrument Sans Semi Bold" pitchFamily="34" charset="0"/>
                <a:ea typeface="Instrument Sans Semi Bold" pitchFamily="34" charset="-122"/>
                <a:cs typeface="Instrument Sans Semi Bold" pitchFamily="34" charset="-120"/>
              </a:rPr>
              <a:t>Public Relations</a:t>
            </a:r>
            <a:endParaRPr lang="en-US" sz="1542" dirty="0"/>
          </a:p>
        </p:txBody>
      </p:sp>
      <p:sp>
        <p:nvSpPr>
          <p:cNvPr id="15" name="Text 8"/>
          <p:cNvSpPr/>
          <p:nvPr/>
        </p:nvSpPr>
        <p:spPr>
          <a:xfrm>
            <a:off x="562967" y="5081290"/>
            <a:ext cx="2003822" cy="1029097"/>
          </a:xfrm>
          <a:prstGeom prst="rect">
            <a:avLst/>
          </a:prstGeom>
          <a:noFill/>
          <a:ln/>
        </p:spPr>
        <p:txBody>
          <a:bodyPr wrap="square" lIns="0" tIns="0" rIns="0" bIns="0" rtlCol="0" anchor="t"/>
          <a:lstStyle/>
          <a:p>
            <a:pPr>
              <a:lnSpc>
                <a:spcPts val="2000"/>
              </a:lnSpc>
            </a:pPr>
            <a:r>
              <a:rPr lang="en-US" sz="1250" dirty="0">
                <a:solidFill>
                  <a:srgbClr val="5B5F71"/>
                </a:solidFill>
                <a:latin typeface="Instrument Sans Medium" pitchFamily="34" charset="0"/>
                <a:ea typeface="Instrument Sans Medium" pitchFamily="34" charset="-122"/>
                <a:cs typeface="Instrument Sans Medium" pitchFamily="34" charset="-120"/>
              </a:rPr>
              <a:t>Crisis management, media impact evaluation, and proactive reputation defense.</a:t>
            </a:r>
            <a:endParaRPr lang="en-US" sz="12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95214" y="531813"/>
            <a:ext cx="5802511" cy="531515"/>
          </a:xfrm>
          <a:prstGeom prst="rect">
            <a:avLst/>
          </a:prstGeom>
          <a:noFill/>
          <a:ln/>
        </p:spPr>
        <p:txBody>
          <a:bodyPr wrap="none" lIns="0" tIns="0" rIns="0" bIns="0" rtlCol="0" anchor="t"/>
          <a:lstStyle/>
          <a:p>
            <a:pPr>
              <a:lnSpc>
                <a:spcPts val="4167"/>
              </a:lnSpc>
            </a:pPr>
            <a:r>
              <a:rPr lang="en-US" sz="3333" dirty="0">
                <a:solidFill>
                  <a:srgbClr val="505468"/>
                </a:solidFill>
                <a:latin typeface="Instrument Sans Semi Bold" pitchFamily="34" charset="0"/>
                <a:ea typeface="Instrument Sans Semi Bold" pitchFamily="34" charset="-122"/>
                <a:cs typeface="Instrument Sans Semi Bold" pitchFamily="34" charset="-120"/>
              </a:rPr>
              <a:t>The Future of News Analytics</a:t>
            </a:r>
            <a:endParaRPr lang="en-US" sz="3333" dirty="0"/>
          </a:p>
        </p:txBody>
      </p:sp>
      <p:pic>
        <p:nvPicPr>
          <p:cNvPr id="4" name="Image 1" descr="preencoded.png"/>
          <p:cNvPicPr>
            <a:picLocks noChangeAspect="1"/>
          </p:cNvPicPr>
          <p:nvPr/>
        </p:nvPicPr>
        <p:blipFill>
          <a:blip r:embed="rId4"/>
          <a:stretch>
            <a:fillRect/>
          </a:stretch>
        </p:blipFill>
        <p:spPr>
          <a:xfrm>
            <a:off x="595214" y="1318419"/>
            <a:ext cx="850404" cy="1251943"/>
          </a:xfrm>
          <a:prstGeom prst="rect">
            <a:avLst/>
          </a:prstGeom>
        </p:spPr>
      </p:pic>
      <p:sp>
        <p:nvSpPr>
          <p:cNvPr id="5" name="Text 1"/>
          <p:cNvSpPr/>
          <p:nvPr/>
        </p:nvSpPr>
        <p:spPr>
          <a:xfrm>
            <a:off x="1700709" y="1488480"/>
            <a:ext cx="2126059" cy="265708"/>
          </a:xfrm>
          <a:prstGeom prst="rect">
            <a:avLst/>
          </a:prstGeom>
          <a:noFill/>
          <a:ln/>
        </p:spPr>
        <p:txBody>
          <a:bodyPr wrap="none" lIns="0" tIns="0" rIns="0" bIns="0" rtlCol="0" anchor="t"/>
          <a:lstStyle/>
          <a:p>
            <a:pPr>
              <a:lnSpc>
                <a:spcPts val="2083"/>
              </a:lnSpc>
            </a:pPr>
            <a:r>
              <a:rPr lang="en-US" sz="1667" dirty="0">
                <a:solidFill>
                  <a:srgbClr val="5B5F71"/>
                </a:solidFill>
                <a:latin typeface="Instrument Sans Semi Bold" pitchFamily="34" charset="0"/>
                <a:ea typeface="Instrument Sans Semi Bold" pitchFamily="34" charset="-122"/>
                <a:cs typeface="Instrument Sans Semi Bold" pitchFamily="34" charset="-120"/>
              </a:rPr>
              <a:t>Advanced NLP</a:t>
            </a:r>
            <a:endParaRPr lang="en-US" sz="1667" dirty="0"/>
          </a:p>
        </p:txBody>
      </p:sp>
      <p:sp>
        <p:nvSpPr>
          <p:cNvPr id="6" name="Text 2"/>
          <p:cNvSpPr/>
          <p:nvPr/>
        </p:nvSpPr>
        <p:spPr>
          <a:xfrm>
            <a:off x="1700709" y="1856185"/>
            <a:ext cx="5324078" cy="544116"/>
          </a:xfrm>
          <a:prstGeom prst="rect">
            <a:avLst/>
          </a:prstGeom>
          <a:noFill/>
          <a:ln/>
        </p:spPr>
        <p:txBody>
          <a:bodyPr wrap="square" lIns="0" tIns="0" rIns="0" bIns="0" rtlCol="0" anchor="t"/>
          <a:lstStyle/>
          <a:p>
            <a:pPr>
              <a:lnSpc>
                <a:spcPts val="2125"/>
              </a:lnSpc>
            </a:pPr>
            <a:r>
              <a:rPr lang="en-US" sz="1333" dirty="0">
                <a:solidFill>
                  <a:srgbClr val="5B5F71"/>
                </a:solidFill>
                <a:latin typeface="Instrument Sans Medium" pitchFamily="34" charset="0"/>
                <a:ea typeface="Instrument Sans Medium" pitchFamily="34" charset="-122"/>
                <a:cs typeface="Instrument Sans Medium" pitchFamily="34" charset="-120"/>
              </a:rPr>
              <a:t>Natural language processing will understand context, emotion, and nuance with human-like comprehension.</a:t>
            </a:r>
            <a:endParaRPr lang="en-US" sz="1333" dirty="0"/>
          </a:p>
        </p:txBody>
      </p:sp>
      <p:pic>
        <p:nvPicPr>
          <p:cNvPr id="7" name="Image 2" descr="preencoded.png"/>
          <p:cNvPicPr>
            <a:picLocks noChangeAspect="1"/>
          </p:cNvPicPr>
          <p:nvPr/>
        </p:nvPicPr>
        <p:blipFill>
          <a:blip r:embed="rId5"/>
          <a:stretch>
            <a:fillRect/>
          </a:stretch>
        </p:blipFill>
        <p:spPr>
          <a:xfrm>
            <a:off x="595214" y="2570361"/>
            <a:ext cx="850404" cy="1251943"/>
          </a:xfrm>
          <a:prstGeom prst="rect">
            <a:avLst/>
          </a:prstGeom>
        </p:spPr>
      </p:pic>
      <p:sp>
        <p:nvSpPr>
          <p:cNvPr id="8" name="Text 3"/>
          <p:cNvSpPr/>
          <p:nvPr/>
        </p:nvSpPr>
        <p:spPr>
          <a:xfrm>
            <a:off x="1700709" y="2740422"/>
            <a:ext cx="2431951" cy="265708"/>
          </a:xfrm>
          <a:prstGeom prst="rect">
            <a:avLst/>
          </a:prstGeom>
          <a:noFill/>
          <a:ln/>
        </p:spPr>
        <p:txBody>
          <a:bodyPr wrap="none" lIns="0" tIns="0" rIns="0" bIns="0" rtlCol="0" anchor="t"/>
          <a:lstStyle/>
          <a:p>
            <a:pPr>
              <a:lnSpc>
                <a:spcPts val="2083"/>
              </a:lnSpc>
            </a:pPr>
            <a:r>
              <a:rPr lang="en-US" sz="1667" dirty="0">
                <a:solidFill>
                  <a:srgbClr val="5B5F71"/>
                </a:solidFill>
                <a:latin typeface="Instrument Sans Semi Bold" pitchFamily="34" charset="0"/>
                <a:ea typeface="Instrument Sans Semi Bold" pitchFamily="34" charset="-122"/>
                <a:cs typeface="Instrument Sans Semi Bold" pitchFamily="34" charset="-120"/>
              </a:rPr>
              <a:t>Multi-source Integration</a:t>
            </a:r>
            <a:endParaRPr lang="en-US" sz="1667" dirty="0"/>
          </a:p>
        </p:txBody>
      </p:sp>
      <p:sp>
        <p:nvSpPr>
          <p:cNvPr id="9" name="Text 4"/>
          <p:cNvSpPr/>
          <p:nvPr/>
        </p:nvSpPr>
        <p:spPr>
          <a:xfrm>
            <a:off x="1700709" y="3108127"/>
            <a:ext cx="5324078" cy="544116"/>
          </a:xfrm>
          <a:prstGeom prst="rect">
            <a:avLst/>
          </a:prstGeom>
          <a:noFill/>
          <a:ln/>
        </p:spPr>
        <p:txBody>
          <a:bodyPr wrap="square" lIns="0" tIns="0" rIns="0" bIns="0" rtlCol="0" anchor="t"/>
          <a:lstStyle/>
          <a:p>
            <a:pPr>
              <a:lnSpc>
                <a:spcPts val="2125"/>
              </a:lnSpc>
            </a:pPr>
            <a:r>
              <a:rPr lang="en-US" sz="1333" dirty="0">
                <a:solidFill>
                  <a:srgbClr val="5B5F71"/>
                </a:solidFill>
                <a:latin typeface="Instrument Sans Medium" pitchFamily="34" charset="0"/>
                <a:ea typeface="Instrument Sans Medium" pitchFamily="34" charset="-122"/>
                <a:cs typeface="Instrument Sans Medium" pitchFamily="34" charset="-120"/>
              </a:rPr>
              <a:t>Seamless combination of news with social media, IoT, and proprietary data.</a:t>
            </a:r>
            <a:endParaRPr lang="en-US" sz="1333" dirty="0"/>
          </a:p>
        </p:txBody>
      </p:sp>
      <p:pic>
        <p:nvPicPr>
          <p:cNvPr id="10" name="Image 3" descr="preencoded.png"/>
          <p:cNvPicPr>
            <a:picLocks noChangeAspect="1"/>
          </p:cNvPicPr>
          <p:nvPr/>
        </p:nvPicPr>
        <p:blipFill>
          <a:blip r:embed="rId6"/>
          <a:stretch>
            <a:fillRect/>
          </a:stretch>
        </p:blipFill>
        <p:spPr>
          <a:xfrm>
            <a:off x="595214" y="3822304"/>
            <a:ext cx="850404" cy="1251943"/>
          </a:xfrm>
          <a:prstGeom prst="rect">
            <a:avLst/>
          </a:prstGeom>
        </p:spPr>
      </p:pic>
      <p:sp>
        <p:nvSpPr>
          <p:cNvPr id="11" name="Text 5"/>
          <p:cNvSpPr/>
          <p:nvPr/>
        </p:nvSpPr>
        <p:spPr>
          <a:xfrm>
            <a:off x="1700708" y="3992364"/>
            <a:ext cx="2247107" cy="265708"/>
          </a:xfrm>
          <a:prstGeom prst="rect">
            <a:avLst/>
          </a:prstGeom>
          <a:noFill/>
          <a:ln/>
        </p:spPr>
        <p:txBody>
          <a:bodyPr wrap="none" lIns="0" tIns="0" rIns="0" bIns="0" rtlCol="0" anchor="t"/>
          <a:lstStyle/>
          <a:p>
            <a:pPr>
              <a:lnSpc>
                <a:spcPts val="2083"/>
              </a:lnSpc>
            </a:pPr>
            <a:r>
              <a:rPr lang="en-US" sz="1667" dirty="0">
                <a:solidFill>
                  <a:srgbClr val="5B5F71"/>
                </a:solidFill>
                <a:latin typeface="Instrument Sans Semi Bold" pitchFamily="34" charset="0"/>
                <a:ea typeface="Instrument Sans Semi Bold" pitchFamily="34" charset="-122"/>
                <a:cs typeface="Instrument Sans Semi Bold" pitchFamily="34" charset="-120"/>
              </a:rPr>
              <a:t>Predictive Capabilities</a:t>
            </a:r>
            <a:endParaRPr lang="en-US" sz="1667" dirty="0"/>
          </a:p>
        </p:txBody>
      </p:sp>
      <p:sp>
        <p:nvSpPr>
          <p:cNvPr id="12" name="Text 6"/>
          <p:cNvSpPr/>
          <p:nvPr/>
        </p:nvSpPr>
        <p:spPr>
          <a:xfrm>
            <a:off x="1700709" y="4360070"/>
            <a:ext cx="5324078" cy="544116"/>
          </a:xfrm>
          <a:prstGeom prst="rect">
            <a:avLst/>
          </a:prstGeom>
          <a:noFill/>
          <a:ln/>
        </p:spPr>
        <p:txBody>
          <a:bodyPr wrap="square" lIns="0" tIns="0" rIns="0" bIns="0" rtlCol="0" anchor="t"/>
          <a:lstStyle/>
          <a:p>
            <a:pPr>
              <a:lnSpc>
                <a:spcPts val="2125"/>
              </a:lnSpc>
            </a:pPr>
            <a:r>
              <a:rPr lang="en-US" sz="1333" dirty="0">
                <a:solidFill>
                  <a:srgbClr val="5B5F71"/>
                </a:solidFill>
                <a:latin typeface="Instrument Sans Medium" pitchFamily="34" charset="0"/>
                <a:ea typeface="Instrument Sans Medium" pitchFamily="34" charset="-122"/>
                <a:cs typeface="Instrument Sans Medium" pitchFamily="34" charset="-120"/>
              </a:rPr>
              <a:t>Forecasting business outcomes through sophisticated scenario modeling.</a:t>
            </a:r>
            <a:endParaRPr lang="en-US" sz="1333" dirty="0"/>
          </a:p>
        </p:txBody>
      </p:sp>
      <p:pic>
        <p:nvPicPr>
          <p:cNvPr id="13" name="Image 4" descr="preencoded.png"/>
          <p:cNvPicPr>
            <a:picLocks noChangeAspect="1"/>
          </p:cNvPicPr>
          <p:nvPr/>
        </p:nvPicPr>
        <p:blipFill>
          <a:blip r:embed="rId7"/>
          <a:stretch>
            <a:fillRect/>
          </a:stretch>
        </p:blipFill>
        <p:spPr>
          <a:xfrm>
            <a:off x="595214" y="5074245"/>
            <a:ext cx="850404" cy="1251943"/>
          </a:xfrm>
          <a:prstGeom prst="rect">
            <a:avLst/>
          </a:prstGeom>
        </p:spPr>
      </p:pic>
      <p:sp>
        <p:nvSpPr>
          <p:cNvPr id="14" name="Text 7"/>
          <p:cNvSpPr/>
          <p:nvPr/>
        </p:nvSpPr>
        <p:spPr>
          <a:xfrm>
            <a:off x="1700709" y="5244306"/>
            <a:ext cx="2171403" cy="265708"/>
          </a:xfrm>
          <a:prstGeom prst="rect">
            <a:avLst/>
          </a:prstGeom>
          <a:noFill/>
          <a:ln/>
        </p:spPr>
        <p:txBody>
          <a:bodyPr wrap="none" lIns="0" tIns="0" rIns="0" bIns="0" rtlCol="0" anchor="t"/>
          <a:lstStyle/>
          <a:p>
            <a:pPr>
              <a:lnSpc>
                <a:spcPts val="2083"/>
              </a:lnSpc>
            </a:pPr>
            <a:r>
              <a:rPr lang="en-US" sz="1667" dirty="0">
                <a:solidFill>
                  <a:srgbClr val="5B5F71"/>
                </a:solidFill>
                <a:latin typeface="Instrument Sans Semi Bold" pitchFamily="34" charset="0"/>
                <a:ea typeface="Instrument Sans Semi Bold" pitchFamily="34" charset="-122"/>
                <a:cs typeface="Instrument Sans Semi Bold" pitchFamily="34" charset="-120"/>
              </a:rPr>
              <a:t>Democratized Access</a:t>
            </a:r>
            <a:endParaRPr lang="en-US" sz="1667" dirty="0"/>
          </a:p>
        </p:txBody>
      </p:sp>
      <p:sp>
        <p:nvSpPr>
          <p:cNvPr id="15" name="Text 8"/>
          <p:cNvSpPr/>
          <p:nvPr/>
        </p:nvSpPr>
        <p:spPr>
          <a:xfrm>
            <a:off x="1700709" y="5612011"/>
            <a:ext cx="5324078" cy="544116"/>
          </a:xfrm>
          <a:prstGeom prst="rect">
            <a:avLst/>
          </a:prstGeom>
          <a:noFill/>
          <a:ln/>
        </p:spPr>
        <p:txBody>
          <a:bodyPr wrap="square" lIns="0" tIns="0" rIns="0" bIns="0" rtlCol="0" anchor="t"/>
          <a:lstStyle/>
          <a:p>
            <a:pPr>
              <a:lnSpc>
                <a:spcPts val="2125"/>
              </a:lnSpc>
            </a:pPr>
            <a:r>
              <a:rPr lang="en-US" sz="1333" dirty="0">
                <a:solidFill>
                  <a:srgbClr val="5B5F71"/>
                </a:solidFill>
                <a:latin typeface="Instrument Sans Medium" pitchFamily="34" charset="0"/>
                <a:ea typeface="Instrument Sans Medium" pitchFamily="34" charset="-122"/>
                <a:cs typeface="Instrument Sans Medium" pitchFamily="34" charset="-120"/>
              </a:rPr>
              <a:t>User-friendly tools will make powerful analytics available to all employees.</a:t>
            </a:r>
            <a:endParaRPr lang="en-US" sz="133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63D2-8F29-110A-BD8D-79339EF525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CCF7C3-183D-F570-BDF1-13DF0A71872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1E699D-4ED6-5E3C-575F-2AB8C5278B3E}"/>
              </a:ext>
            </a:extLst>
          </p:cNvPr>
          <p:cNvPicPr>
            <a:picLocks noChangeAspect="1"/>
          </p:cNvPicPr>
          <p:nvPr/>
        </p:nvPicPr>
        <p:blipFill>
          <a:blip r:embed="rId2"/>
          <a:stretch>
            <a:fillRect/>
          </a:stretch>
        </p:blipFill>
        <p:spPr>
          <a:xfrm>
            <a:off x="0" y="7081"/>
            <a:ext cx="12192000" cy="6843837"/>
          </a:xfrm>
          <a:prstGeom prst="rect">
            <a:avLst/>
          </a:prstGeom>
        </p:spPr>
      </p:pic>
    </p:spTree>
    <p:extLst>
      <p:ext uri="{BB962C8B-B14F-4D97-AF65-F5344CB8AC3E}">
        <p14:creationId xmlns:p14="http://schemas.microsoft.com/office/powerpoint/2010/main" val="392886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an API Integration?">
            <a:extLst>
              <a:ext uri="{FF2B5EF4-FFF2-40B4-BE49-F238E27FC236}">
                <a16:creationId xmlns:a16="http://schemas.microsoft.com/office/drawing/2014/main" id="{56C4CCCB-92F7-B4A6-FA7F-1C1D3F2D7D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315" y="775584"/>
            <a:ext cx="5609772" cy="31215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60020B-E9F4-2300-27D2-70EE171A8CBD}"/>
              </a:ext>
            </a:extLst>
          </p:cNvPr>
          <p:cNvSpPr txBox="1"/>
          <p:nvPr/>
        </p:nvSpPr>
        <p:spPr>
          <a:xfrm>
            <a:off x="319315" y="122853"/>
            <a:ext cx="6094878" cy="523220"/>
          </a:xfrm>
          <a:prstGeom prst="rect">
            <a:avLst/>
          </a:prstGeom>
          <a:noFill/>
        </p:spPr>
        <p:txBody>
          <a:bodyPr wrap="square">
            <a:spAutoFit/>
          </a:bodyPr>
          <a:lstStyle/>
          <a:p>
            <a:r>
              <a:rPr lang="en-US" sz="2800" dirty="0"/>
              <a:t>Data Collection Using the NYTimes API</a:t>
            </a:r>
          </a:p>
        </p:txBody>
      </p:sp>
      <p:sp>
        <p:nvSpPr>
          <p:cNvPr id="14" name="TextBox 13">
            <a:extLst>
              <a:ext uri="{FF2B5EF4-FFF2-40B4-BE49-F238E27FC236}">
                <a16:creationId xmlns:a16="http://schemas.microsoft.com/office/drawing/2014/main" id="{FE5C5A7C-F114-238A-D6B4-62A7DA992D43}"/>
              </a:ext>
            </a:extLst>
          </p:cNvPr>
          <p:cNvSpPr txBox="1"/>
          <p:nvPr/>
        </p:nvSpPr>
        <p:spPr>
          <a:xfrm>
            <a:off x="6783628" y="5126950"/>
            <a:ext cx="4223657"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Collected data directly from the New York Times Article Search API.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Collected articles based on user-defined topics, date range, and desired article count. </a:t>
            </a:r>
          </a:p>
        </p:txBody>
      </p:sp>
      <p:sp>
        <p:nvSpPr>
          <p:cNvPr id="16" name="TextBox 15">
            <a:extLst>
              <a:ext uri="{FF2B5EF4-FFF2-40B4-BE49-F238E27FC236}">
                <a16:creationId xmlns:a16="http://schemas.microsoft.com/office/drawing/2014/main" id="{4DD1B240-35F8-1E55-17BD-0DDD7A952D85}"/>
              </a:ext>
            </a:extLst>
          </p:cNvPr>
          <p:cNvSpPr txBox="1"/>
          <p:nvPr/>
        </p:nvSpPr>
        <p:spPr>
          <a:xfrm>
            <a:off x="6537240" y="1208222"/>
            <a:ext cx="5017861"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Ensured data completeness by pacing API requests to comply with rate limits.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Saved the dataset as </a:t>
            </a:r>
            <a:r>
              <a:rPr kumimoji="0" lang="en-US" altLang="en-US" sz="1800" b="1" i="0" u="none" strike="noStrike" cap="none" normalizeH="0" baseline="0" dirty="0">
                <a:ln>
                  <a:noFill/>
                </a:ln>
                <a:solidFill>
                  <a:schemeClr val="tx1"/>
                </a:solidFill>
                <a:effectLst/>
                <a:latin typeface="Arial Unicode MS"/>
              </a:rPr>
              <a:t>nytimes_articles.csv</a:t>
            </a:r>
            <a:r>
              <a:rPr kumimoji="0" lang="en-US" altLang="en-US" sz="1800" b="0" i="0" u="none" strike="noStrike" cap="none" normalizeH="0" baseline="0" dirty="0">
                <a:ln>
                  <a:noFill/>
                </a:ln>
                <a:solidFill>
                  <a:schemeClr val="tx1"/>
                </a:solidFill>
                <a:effectLst/>
              </a:rPr>
              <a:t> for further analysis.</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22" name="Picture 21">
            <a:extLst>
              <a:ext uri="{FF2B5EF4-FFF2-40B4-BE49-F238E27FC236}">
                <a16:creationId xmlns:a16="http://schemas.microsoft.com/office/drawing/2014/main" id="{18A9C4D3-BDF4-0FD2-4B42-89DB1DE9652C}"/>
              </a:ext>
            </a:extLst>
          </p:cNvPr>
          <p:cNvPicPr>
            <a:picLocks noChangeAspect="1"/>
          </p:cNvPicPr>
          <p:nvPr/>
        </p:nvPicPr>
        <p:blipFill>
          <a:blip r:embed="rId3"/>
          <a:stretch>
            <a:fillRect/>
          </a:stretch>
        </p:blipFill>
        <p:spPr>
          <a:xfrm>
            <a:off x="6537240" y="2947923"/>
            <a:ext cx="4822113" cy="1562318"/>
          </a:xfrm>
          <a:prstGeom prst="rect">
            <a:avLst/>
          </a:prstGeom>
        </p:spPr>
      </p:pic>
      <p:pic>
        <p:nvPicPr>
          <p:cNvPr id="24" name="Picture 23">
            <a:extLst>
              <a:ext uri="{FF2B5EF4-FFF2-40B4-BE49-F238E27FC236}">
                <a16:creationId xmlns:a16="http://schemas.microsoft.com/office/drawing/2014/main" id="{9E17DA63-4EC2-0BB6-C806-30238A983E21}"/>
              </a:ext>
            </a:extLst>
          </p:cNvPr>
          <p:cNvPicPr>
            <a:picLocks noChangeAspect="1"/>
          </p:cNvPicPr>
          <p:nvPr/>
        </p:nvPicPr>
        <p:blipFill>
          <a:blip r:embed="rId4"/>
          <a:stretch>
            <a:fillRect/>
          </a:stretch>
        </p:blipFill>
        <p:spPr>
          <a:xfrm>
            <a:off x="895960" y="5741347"/>
            <a:ext cx="4456482" cy="605266"/>
          </a:xfrm>
          <a:prstGeom prst="rect">
            <a:avLst/>
          </a:prstGeom>
        </p:spPr>
      </p:pic>
      <p:sp>
        <p:nvSpPr>
          <p:cNvPr id="25" name="Rectangle 1">
            <a:extLst>
              <a:ext uri="{FF2B5EF4-FFF2-40B4-BE49-F238E27FC236}">
                <a16:creationId xmlns:a16="http://schemas.microsoft.com/office/drawing/2014/main" id="{7B662D63-62DF-73C5-9127-41D04A590821}"/>
              </a:ext>
            </a:extLst>
          </p:cNvPr>
          <p:cNvSpPr txBox="1">
            <a:spLocks noChangeArrowheads="1"/>
          </p:cNvSpPr>
          <p:nvPr/>
        </p:nvSpPr>
        <p:spPr bwMode="auto">
          <a:xfrm>
            <a:off x="426679" y="3279134"/>
            <a:ext cx="5502408"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0" fontAlgn="base" hangingPunct="0">
              <a:lnSpc>
                <a:spcPct val="100000"/>
              </a:lnSpc>
              <a:spcBef>
                <a:spcPct val="0"/>
              </a:spcBef>
              <a:spcAft>
                <a:spcPct val="0"/>
              </a:spcAft>
              <a:buFont typeface="+mj-lt"/>
              <a:buAutoNum type="arabicPeriod"/>
            </a:pPr>
            <a:endParaRPr lang="en-US" altLang="en-US" sz="1400" b="1" dirty="0">
              <a:latin typeface="Arial" panose="020B0604020202020204" pitchFamily="34" charset="0"/>
            </a:endParaRPr>
          </a:p>
          <a:p>
            <a:pPr marL="342900" indent="-342900" eaLnBrk="0" fontAlgn="base" hangingPunct="0">
              <a:lnSpc>
                <a:spcPct val="100000"/>
              </a:lnSpc>
              <a:spcBef>
                <a:spcPct val="0"/>
              </a:spcBef>
              <a:spcAft>
                <a:spcPct val="0"/>
              </a:spcAft>
              <a:buFont typeface="+mj-lt"/>
              <a:buAutoNum type="arabicPeriod"/>
            </a:pPr>
            <a:r>
              <a:rPr lang="en-US" altLang="en-US" sz="1400" dirty="0">
                <a:latin typeface="Arial" panose="020B0604020202020204" pitchFamily="34" charset="0"/>
              </a:rPr>
              <a:t>Topic/Keyword: User-defined (e.g., </a:t>
            </a:r>
            <a:r>
              <a:rPr lang="en-US" altLang="en-US" sz="1400" i="1" dirty="0">
                <a:latin typeface="Arial" panose="020B0604020202020204" pitchFamily="34" charset="0"/>
              </a:rPr>
              <a:t>AI advancements</a:t>
            </a:r>
            <a:r>
              <a:rPr lang="en-US" altLang="en-US" sz="1400" dirty="0">
                <a:latin typeface="Arial" panose="020B0604020202020204" pitchFamily="34" charset="0"/>
              </a:rPr>
              <a:t>, </a:t>
            </a:r>
            <a:r>
              <a:rPr lang="en-US" altLang="en-US" sz="1400" i="1" dirty="0">
                <a:latin typeface="Arial" panose="020B0604020202020204" pitchFamily="34" charset="0"/>
              </a:rPr>
              <a:t>Climate Change</a:t>
            </a:r>
            <a:r>
              <a:rPr lang="en-US" altLang="en-US" sz="1400" dirty="0">
                <a:latin typeface="Arial" panose="020B0604020202020204" pitchFamily="34" charset="0"/>
              </a:rPr>
              <a:t>, </a:t>
            </a:r>
            <a:r>
              <a:rPr lang="en-US" altLang="en-US" sz="1400" i="1" dirty="0">
                <a:latin typeface="Arial" panose="020B0604020202020204" pitchFamily="34" charset="0"/>
              </a:rPr>
              <a:t>Elon Musk</a:t>
            </a:r>
            <a:r>
              <a:rPr lang="en-US" altLang="en-US" sz="1400" dirty="0">
                <a:latin typeface="Arial" panose="020B0604020202020204" pitchFamily="34" charset="0"/>
              </a:rPr>
              <a:t>). </a:t>
            </a:r>
          </a:p>
          <a:p>
            <a:pPr marL="342900" indent="-342900" eaLnBrk="0" fontAlgn="base" hangingPunct="0">
              <a:lnSpc>
                <a:spcPct val="100000"/>
              </a:lnSpc>
              <a:spcBef>
                <a:spcPct val="0"/>
              </a:spcBef>
              <a:spcAft>
                <a:spcPct val="0"/>
              </a:spcAft>
              <a:buFont typeface="+mj-lt"/>
              <a:buAutoNum type="arabicPeriod"/>
            </a:pPr>
            <a:r>
              <a:rPr lang="en-US" altLang="en-US" sz="1400" dirty="0">
                <a:latin typeface="Arial" panose="020B0604020202020204" pitchFamily="34" charset="0"/>
              </a:rPr>
              <a:t>Date Range: Start and end dates were specified by the user (YYYYMMDD format). </a:t>
            </a:r>
          </a:p>
          <a:p>
            <a:pPr marL="342900" indent="-342900" eaLnBrk="0" fontAlgn="base" hangingPunct="0">
              <a:lnSpc>
                <a:spcPct val="100000"/>
              </a:lnSpc>
              <a:spcBef>
                <a:spcPct val="0"/>
              </a:spcBef>
              <a:spcAft>
                <a:spcPct val="0"/>
              </a:spcAft>
              <a:buFont typeface="+mj-lt"/>
              <a:buAutoNum type="arabicPeriod"/>
            </a:pPr>
            <a:r>
              <a:rPr lang="en-US" altLang="en-US" sz="1400" dirty="0">
                <a:latin typeface="Arial" panose="020B0604020202020204" pitchFamily="34" charset="0"/>
              </a:rPr>
              <a:t>Pagination: Fetched multiple pages to retrieve the desired number of articles. </a:t>
            </a:r>
          </a:p>
          <a:p>
            <a:pPr marL="342900" indent="-342900" eaLnBrk="0" fontAlgn="base" hangingPunct="0">
              <a:lnSpc>
                <a:spcPct val="100000"/>
              </a:lnSpc>
              <a:spcBef>
                <a:spcPct val="0"/>
              </a:spcBef>
              <a:spcAft>
                <a:spcPct val="0"/>
              </a:spcAft>
              <a:buFont typeface="+mj-lt"/>
              <a:buAutoNum type="arabicPeriod"/>
            </a:pPr>
            <a:r>
              <a:rPr lang="en-US" altLang="en-US" sz="1400" dirty="0">
                <a:latin typeface="Arial" panose="020B0604020202020204" pitchFamily="34" charset="0"/>
              </a:rPr>
              <a:t>API Key: Secured access through an authorized NYTimes API key. </a:t>
            </a:r>
          </a:p>
          <a:p>
            <a:pPr marL="0" indent="0" eaLnBrk="0" fontAlgn="base" hangingPunct="0">
              <a:lnSpc>
                <a:spcPct val="100000"/>
              </a:lnSpc>
              <a:spcBef>
                <a:spcPct val="0"/>
              </a:spcBef>
              <a:spcAft>
                <a:spcPct val="0"/>
              </a:spcAft>
              <a:buFontTx/>
              <a:buNone/>
            </a:pPr>
            <a:endParaRPr lang="en-US" altLang="en-US" sz="1400" dirty="0">
              <a:latin typeface="Arial" panose="020B0604020202020204" pitchFamily="34" charset="0"/>
            </a:endParaRPr>
          </a:p>
          <a:p>
            <a:pPr marL="0" indent="0" eaLnBrk="0" fontAlgn="base" hangingPunct="0">
              <a:lnSpc>
                <a:spcPct val="100000"/>
              </a:lnSpc>
              <a:spcBef>
                <a:spcPct val="0"/>
              </a:spcBef>
              <a:spcAft>
                <a:spcPct val="0"/>
              </a:spcAft>
              <a:buFontTx/>
              <a:buNone/>
            </a:pPr>
            <a:endParaRPr lang="en-US" altLang="en-US" sz="1400" dirty="0">
              <a:latin typeface="Arial" panose="020B0604020202020204" pitchFamily="34" charset="0"/>
            </a:endParaRPr>
          </a:p>
        </p:txBody>
      </p:sp>
    </p:spTree>
    <p:extLst>
      <p:ext uri="{BB962C8B-B14F-4D97-AF65-F5344CB8AC3E}">
        <p14:creationId xmlns:p14="http://schemas.microsoft.com/office/powerpoint/2010/main" val="415444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nds-on Sentiment Analysis on Hotels Reviews Using Artificial Intelligence  and Open AI's ChatGPT... | Towards Data Science">
            <a:extLst>
              <a:ext uri="{FF2B5EF4-FFF2-40B4-BE49-F238E27FC236}">
                <a16:creationId xmlns:a16="http://schemas.microsoft.com/office/drawing/2014/main" id="{1D3210F5-5812-D621-0382-BD955C3A9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053" y="573432"/>
            <a:ext cx="8027894" cy="3897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B79E51-E0CF-5043-A857-762B87D57F0C}"/>
              </a:ext>
            </a:extLst>
          </p:cNvPr>
          <p:cNvSpPr txBox="1"/>
          <p:nvPr/>
        </p:nvSpPr>
        <p:spPr>
          <a:xfrm>
            <a:off x="1054194" y="4764812"/>
            <a:ext cx="10083612" cy="1600438"/>
          </a:xfrm>
          <a:prstGeom prst="rect">
            <a:avLst/>
          </a:prstGeom>
          <a:noFill/>
        </p:spPr>
        <p:txBody>
          <a:bodyPr wrap="square">
            <a:spAutoFit/>
          </a:bodyPr>
          <a:lstStyle/>
          <a:p>
            <a:pPr>
              <a:buNone/>
            </a:pPr>
            <a:r>
              <a:rPr lang="en-US" sz="1400" dirty="0"/>
              <a:t>This illustration demonstrates the core concept of sentiment analysis applied to news articles:</a:t>
            </a:r>
          </a:p>
          <a:p>
            <a:pPr>
              <a:buFont typeface="+mj-lt"/>
              <a:buAutoNum type="arabicPeriod"/>
            </a:pPr>
            <a:r>
              <a:rPr lang="en-US" sz="1400" b="1" dirty="0"/>
              <a:t>Data Generation &amp; Collection</a:t>
            </a:r>
            <a:r>
              <a:rPr lang="en-US" sz="1400" dirty="0"/>
              <a:t>: Similar to generating reviews, we collected news articles from The New York Times API, covering both positive and negative sentiments.</a:t>
            </a:r>
          </a:p>
          <a:p>
            <a:pPr>
              <a:buFont typeface="+mj-lt"/>
              <a:buAutoNum type="arabicPeriod"/>
            </a:pPr>
            <a:r>
              <a:rPr lang="en-US" sz="1400" b="1" dirty="0"/>
              <a:t>Training the Model</a:t>
            </a:r>
            <a:r>
              <a:rPr lang="en-US" sz="1400" dirty="0"/>
              <a:t>: We processed the text data and trained machine learning models to classify article sentiments, focusing on public opinion and trends in AI-related news.</a:t>
            </a:r>
          </a:p>
          <a:p>
            <a:pPr>
              <a:buFont typeface="+mj-lt"/>
              <a:buAutoNum type="arabicPeriod"/>
            </a:pPr>
            <a:r>
              <a:rPr lang="en-US" sz="1400" b="1" dirty="0"/>
              <a:t>Real-Time Classification</a:t>
            </a:r>
            <a:r>
              <a:rPr lang="en-US" sz="1400" dirty="0"/>
              <a:t>: The trained model helps classify new articles as </a:t>
            </a:r>
            <a:r>
              <a:rPr lang="en-US" sz="1400" b="1" dirty="0"/>
              <a:t>positive</a:t>
            </a:r>
            <a:r>
              <a:rPr lang="en-US" sz="1400" dirty="0"/>
              <a:t>, </a:t>
            </a:r>
            <a:r>
              <a:rPr lang="en-US" sz="1400" b="1" dirty="0"/>
              <a:t>negative</a:t>
            </a:r>
            <a:r>
              <a:rPr lang="en-US" sz="1400" dirty="0"/>
              <a:t>, or </a:t>
            </a:r>
            <a:r>
              <a:rPr lang="en-US" sz="1400" b="1" dirty="0"/>
              <a:t>neutral</a:t>
            </a:r>
            <a:r>
              <a:rPr lang="en-US" sz="1400" dirty="0"/>
              <a:t>, providing actionable insights for businesses and stakeholders to understand public sentiment.</a:t>
            </a:r>
          </a:p>
        </p:txBody>
      </p:sp>
    </p:spTree>
    <p:extLst>
      <p:ext uri="{BB962C8B-B14F-4D97-AF65-F5344CB8AC3E}">
        <p14:creationId xmlns:p14="http://schemas.microsoft.com/office/powerpoint/2010/main" val="2866644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A52B-FB3B-1006-75AC-F491AF24600E}"/>
              </a:ext>
            </a:extLst>
          </p:cNvPr>
          <p:cNvSpPr>
            <a:spLocks noGrp="1"/>
          </p:cNvSpPr>
          <p:nvPr>
            <p:ph type="title"/>
          </p:nvPr>
        </p:nvSpPr>
        <p:spPr>
          <a:xfrm>
            <a:off x="339273" y="110260"/>
            <a:ext cx="8084292" cy="709388"/>
          </a:xfrm>
        </p:spPr>
        <p:txBody>
          <a:bodyPr>
            <a:normAutofit/>
          </a:bodyPr>
          <a:lstStyle/>
          <a:p>
            <a:r>
              <a:rPr lang="en-US" sz="4000" dirty="0"/>
              <a:t>Dataset Overview &amp; Initial Inspection</a:t>
            </a:r>
          </a:p>
        </p:txBody>
      </p:sp>
      <p:sp>
        <p:nvSpPr>
          <p:cNvPr id="6" name="TextBox 5">
            <a:extLst>
              <a:ext uri="{FF2B5EF4-FFF2-40B4-BE49-F238E27FC236}">
                <a16:creationId xmlns:a16="http://schemas.microsoft.com/office/drawing/2014/main" id="{DED46E50-4FF0-38C3-CCF2-FE6454AA6CC2}"/>
              </a:ext>
            </a:extLst>
          </p:cNvPr>
          <p:cNvSpPr txBox="1"/>
          <p:nvPr/>
        </p:nvSpPr>
        <p:spPr>
          <a:xfrm>
            <a:off x="6992257" y="668617"/>
            <a:ext cx="6190342" cy="461665"/>
          </a:xfrm>
          <a:prstGeom prst="rect">
            <a:avLst/>
          </a:prstGeom>
          <a:noFill/>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200"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rgbClr val="FF0000"/>
                </a:solidFill>
                <a:effectLst/>
                <a:latin typeface="Arial" panose="020B0604020202020204" pitchFamily="34" charset="0"/>
              </a:rPr>
              <a:t>Saved as: </a:t>
            </a:r>
            <a:r>
              <a:rPr kumimoji="0" lang="en-US" altLang="en-US" sz="1200" i="0" u="none" strike="noStrike" cap="none" normalizeH="0" baseline="0" dirty="0">
                <a:ln>
                  <a:noFill/>
                </a:ln>
                <a:solidFill>
                  <a:srgbClr val="FF0000"/>
                </a:solidFill>
                <a:effectLst/>
                <a:latin typeface="Arial Unicode MS"/>
              </a:rPr>
              <a:t>nytimes_articles.csv</a:t>
            </a:r>
            <a:r>
              <a:rPr kumimoji="0" lang="en-US" altLang="en-US" sz="1200" i="0" u="none" strike="noStrike" cap="none" normalizeH="0" baseline="0" dirty="0">
                <a:ln>
                  <a:noFill/>
                </a:ln>
                <a:solidFill>
                  <a:srgbClr val="FF0000"/>
                </a:solidFill>
                <a:effectLst/>
              </a:rPr>
              <a:t> for further analysis.</a:t>
            </a:r>
            <a:endParaRPr kumimoji="0" lang="en-US" altLang="en-US" sz="1200" i="0" u="none" strike="noStrike" cap="none" normalizeH="0" baseline="0" dirty="0">
              <a:ln>
                <a:noFill/>
              </a:ln>
              <a:solidFill>
                <a:srgbClr val="FF0000"/>
              </a:solidFill>
              <a:effectLst/>
              <a:latin typeface="Arial" panose="020B0604020202020204" pitchFamily="34" charset="0"/>
            </a:endParaRPr>
          </a:p>
        </p:txBody>
      </p:sp>
      <p:pic>
        <p:nvPicPr>
          <p:cNvPr id="8" name="Picture 7">
            <a:extLst>
              <a:ext uri="{FF2B5EF4-FFF2-40B4-BE49-F238E27FC236}">
                <a16:creationId xmlns:a16="http://schemas.microsoft.com/office/drawing/2014/main" id="{C56E8847-DA3A-DB07-B806-D1DC13297EEE}"/>
              </a:ext>
            </a:extLst>
          </p:cNvPr>
          <p:cNvPicPr>
            <a:picLocks noChangeAspect="1"/>
          </p:cNvPicPr>
          <p:nvPr/>
        </p:nvPicPr>
        <p:blipFill>
          <a:blip r:embed="rId2"/>
          <a:stretch>
            <a:fillRect/>
          </a:stretch>
        </p:blipFill>
        <p:spPr>
          <a:xfrm>
            <a:off x="339272" y="947699"/>
            <a:ext cx="5109027" cy="2777657"/>
          </a:xfrm>
          <a:prstGeom prst="rect">
            <a:avLst/>
          </a:prstGeom>
        </p:spPr>
      </p:pic>
      <p:sp>
        <p:nvSpPr>
          <p:cNvPr id="12" name="Rectangle 7">
            <a:extLst>
              <a:ext uri="{FF2B5EF4-FFF2-40B4-BE49-F238E27FC236}">
                <a16:creationId xmlns:a16="http://schemas.microsoft.com/office/drawing/2014/main" id="{411562AA-E699-1038-C4C4-41F47FA80CA9}"/>
              </a:ext>
            </a:extLst>
          </p:cNvPr>
          <p:cNvSpPr>
            <a:spLocks noChangeArrowheads="1"/>
          </p:cNvSpPr>
          <p:nvPr/>
        </p:nvSpPr>
        <p:spPr bwMode="auto">
          <a:xfrm>
            <a:off x="339272" y="3714697"/>
            <a:ext cx="480076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Extracted key fields from each article, including:</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Title</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Publication Date</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Author</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Location</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Summary</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Full Article Content</a:t>
            </a:r>
            <a:br>
              <a:rPr kumimoji="0" lang="en-US" altLang="en-US" sz="1400"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chemeClr val="tx1"/>
                </a:solidFill>
                <a:effectLst/>
                <a:latin typeface="Arial" panose="020B0604020202020204" pitchFamily="34" charset="0"/>
              </a:rPr>
              <a:t>➤ URL </a:t>
            </a:r>
          </a:p>
        </p:txBody>
      </p:sp>
      <p:sp>
        <p:nvSpPr>
          <p:cNvPr id="17" name="Rectangle 2">
            <a:extLst>
              <a:ext uri="{FF2B5EF4-FFF2-40B4-BE49-F238E27FC236}">
                <a16:creationId xmlns:a16="http://schemas.microsoft.com/office/drawing/2014/main" id="{77279F08-1301-95D2-DC8A-943AB6A07053}"/>
              </a:ext>
            </a:extLst>
          </p:cNvPr>
          <p:cNvSpPr>
            <a:spLocks noChangeArrowheads="1"/>
          </p:cNvSpPr>
          <p:nvPr/>
        </p:nvSpPr>
        <p:spPr bwMode="auto">
          <a:xfrm>
            <a:off x="6165749" y="5699780"/>
            <a:ext cx="633105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Missing Values Check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Checked for missing values in each column.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Found that a small number of records were missing </a:t>
            </a:r>
            <a:r>
              <a:rPr kumimoji="0" lang="en-US" altLang="en-US" sz="1400" b="0" i="0" u="none" strike="noStrike" cap="none" normalizeH="0" baseline="0" dirty="0">
                <a:ln>
                  <a:noFill/>
                </a:ln>
                <a:solidFill>
                  <a:schemeClr val="tx1"/>
                </a:solidFill>
                <a:effectLst/>
                <a:latin typeface="Arial Unicode MS"/>
              </a:rPr>
              <a:t>Author</a:t>
            </a:r>
            <a:r>
              <a:rPr kumimoji="0" lang="en-US" altLang="en-US" sz="1400" b="0" i="0" u="none" strike="noStrike" cap="none" normalizeH="0" baseline="0" dirty="0">
                <a:ln>
                  <a:noFill/>
                </a:ln>
                <a:solidFill>
                  <a:schemeClr val="tx1"/>
                </a:solidFill>
                <a:effectLst/>
              </a:rPr>
              <a:t> and </a:t>
            </a:r>
            <a:r>
              <a:rPr kumimoji="0" lang="en-US" altLang="en-US" sz="1400" b="0" i="0" u="none" strike="noStrike" cap="none" normalizeH="0" baseline="0" dirty="0">
                <a:ln>
                  <a:noFill/>
                </a:ln>
                <a:solidFill>
                  <a:schemeClr val="tx1"/>
                </a:solidFill>
                <a:effectLst/>
                <a:latin typeface="Arial Unicode MS"/>
              </a:rPr>
              <a:t>Location</a:t>
            </a:r>
            <a:r>
              <a:rPr kumimoji="0" lang="en-US" altLang="en-US" sz="1400" b="0" i="0" u="none" strike="noStrike" cap="none" normalizeH="0" baseline="0" dirty="0">
                <a:ln>
                  <a:noFill/>
                </a:ln>
                <a:solidFill>
                  <a:schemeClr val="tx1"/>
                </a:solidFill>
                <a:effectLst/>
              </a:rPr>
              <a:t> information, but the dataset was mostly complete.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F72FB9C4-3948-0F10-6626-F245BD76C64E}"/>
              </a:ext>
            </a:extLst>
          </p:cNvPr>
          <p:cNvPicPr>
            <a:picLocks noChangeAspect="1"/>
          </p:cNvPicPr>
          <p:nvPr/>
        </p:nvPicPr>
        <p:blipFill>
          <a:blip r:embed="rId3"/>
          <a:stretch>
            <a:fillRect/>
          </a:stretch>
        </p:blipFill>
        <p:spPr>
          <a:xfrm>
            <a:off x="6204857" y="3342700"/>
            <a:ext cx="5348514" cy="2229029"/>
          </a:xfrm>
          <a:prstGeom prst="rect">
            <a:avLst/>
          </a:prstGeom>
        </p:spPr>
      </p:pic>
      <p:sp>
        <p:nvSpPr>
          <p:cNvPr id="21" name="TextBox 20">
            <a:extLst>
              <a:ext uri="{FF2B5EF4-FFF2-40B4-BE49-F238E27FC236}">
                <a16:creationId xmlns:a16="http://schemas.microsoft.com/office/drawing/2014/main" id="{9CD0E3E6-4CD2-E82E-53E6-4BFC88744772}"/>
              </a:ext>
            </a:extLst>
          </p:cNvPr>
          <p:cNvSpPr txBox="1"/>
          <p:nvPr/>
        </p:nvSpPr>
        <p:spPr>
          <a:xfrm>
            <a:off x="339272" y="5746022"/>
            <a:ext cx="6025229" cy="954107"/>
          </a:xfrm>
          <a:prstGeom prst="rect">
            <a:avLst/>
          </a:prstGeom>
          <a:noFill/>
        </p:spPr>
        <p:txBody>
          <a:bodyPr wrap="square">
            <a:spAutoFit/>
          </a:bodyPr>
          <a:lstStyle/>
          <a:p>
            <a:pPr>
              <a:buNone/>
            </a:pPr>
            <a:r>
              <a:rPr lang="en-US" sz="1400" b="1" dirty="0"/>
              <a:t>Dataset Information</a:t>
            </a:r>
          </a:p>
          <a:p>
            <a:pPr>
              <a:buFont typeface="Arial" panose="020B0604020202020204" pitchFamily="34" charset="0"/>
              <a:buChar char="•"/>
            </a:pPr>
            <a:r>
              <a:rPr lang="en-US" sz="1400" dirty="0"/>
              <a:t>Inspected the overall dataset structure, including data types and non-null counts.</a:t>
            </a:r>
          </a:p>
          <a:p>
            <a:pPr>
              <a:buFont typeface="Arial" panose="020B0604020202020204" pitchFamily="34" charset="0"/>
              <a:buChar char="•"/>
            </a:pPr>
            <a:r>
              <a:rPr lang="en-US" sz="1400" dirty="0"/>
              <a:t>Confirmed a total of 100 records with 7 key columns, all stored as object types.</a:t>
            </a:r>
          </a:p>
        </p:txBody>
      </p:sp>
      <p:pic>
        <p:nvPicPr>
          <p:cNvPr id="4" name="Picture 3">
            <a:extLst>
              <a:ext uri="{FF2B5EF4-FFF2-40B4-BE49-F238E27FC236}">
                <a16:creationId xmlns:a16="http://schemas.microsoft.com/office/drawing/2014/main" id="{801E656A-C36B-9B01-8F07-02DDBEE05EF4}"/>
              </a:ext>
            </a:extLst>
          </p:cNvPr>
          <p:cNvPicPr>
            <a:picLocks noChangeAspect="1"/>
          </p:cNvPicPr>
          <p:nvPr/>
        </p:nvPicPr>
        <p:blipFill>
          <a:blip r:embed="rId4"/>
          <a:stretch>
            <a:fillRect/>
          </a:stretch>
        </p:blipFill>
        <p:spPr>
          <a:xfrm>
            <a:off x="6096000" y="1176524"/>
            <a:ext cx="5403936" cy="1901784"/>
          </a:xfrm>
          <a:prstGeom prst="rect">
            <a:avLst/>
          </a:prstGeom>
        </p:spPr>
      </p:pic>
      <p:sp>
        <p:nvSpPr>
          <p:cNvPr id="5" name="TextBox 4">
            <a:extLst>
              <a:ext uri="{FF2B5EF4-FFF2-40B4-BE49-F238E27FC236}">
                <a16:creationId xmlns:a16="http://schemas.microsoft.com/office/drawing/2014/main" id="{8B171E03-108C-1BBA-562D-348A6AB42D75}"/>
              </a:ext>
            </a:extLst>
          </p:cNvPr>
          <p:cNvSpPr txBox="1"/>
          <p:nvPr/>
        </p:nvSpPr>
        <p:spPr>
          <a:xfrm>
            <a:off x="11062855" y="6608618"/>
            <a:ext cx="2021742" cy="249382"/>
          </a:xfrm>
          <a:prstGeom prst="rect">
            <a:avLst/>
          </a:prstGeom>
          <a:noFill/>
        </p:spPr>
        <p:txBody>
          <a:bodyPr wrap="square" rtlCol="0">
            <a:spAutoFit/>
          </a:bodyPr>
          <a:lstStyle/>
          <a:p>
            <a:r>
              <a:rPr lang="en-US" sz="1000" dirty="0"/>
              <a:t>Prof. Arup</a:t>
            </a:r>
          </a:p>
        </p:txBody>
      </p:sp>
    </p:spTree>
    <p:extLst>
      <p:ext uri="{BB962C8B-B14F-4D97-AF65-F5344CB8AC3E}">
        <p14:creationId xmlns:p14="http://schemas.microsoft.com/office/powerpoint/2010/main" val="1707695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0865-E41E-0B30-0E71-3ED6F328E38D}"/>
              </a:ext>
            </a:extLst>
          </p:cNvPr>
          <p:cNvSpPr>
            <a:spLocks noGrp="1"/>
          </p:cNvSpPr>
          <p:nvPr>
            <p:ph type="title"/>
          </p:nvPr>
        </p:nvSpPr>
        <p:spPr>
          <a:xfrm>
            <a:off x="354830" y="340446"/>
            <a:ext cx="8692188" cy="435408"/>
          </a:xfrm>
        </p:spPr>
        <p:txBody>
          <a:bodyPr>
            <a:normAutofit fontScale="90000"/>
          </a:bodyPr>
          <a:lstStyle/>
          <a:p>
            <a:r>
              <a:rPr lang="en-US" sz="3200" dirty="0"/>
              <a:t>Exploratory Data Analysis – Key statistics &amp; visualizations</a:t>
            </a:r>
          </a:p>
        </p:txBody>
      </p:sp>
      <p:sp>
        <p:nvSpPr>
          <p:cNvPr id="5" name="TextBox 4">
            <a:extLst>
              <a:ext uri="{FF2B5EF4-FFF2-40B4-BE49-F238E27FC236}">
                <a16:creationId xmlns:a16="http://schemas.microsoft.com/office/drawing/2014/main" id="{91B7D071-5D58-5F50-BA17-1A17E907D2E6}"/>
              </a:ext>
            </a:extLst>
          </p:cNvPr>
          <p:cNvSpPr txBox="1"/>
          <p:nvPr/>
        </p:nvSpPr>
        <p:spPr>
          <a:xfrm>
            <a:off x="5091547" y="1378547"/>
            <a:ext cx="6393872" cy="3046988"/>
          </a:xfrm>
          <a:prstGeom prst="rect">
            <a:avLst/>
          </a:prstGeom>
          <a:noFill/>
        </p:spPr>
        <p:txBody>
          <a:bodyPr wrap="square">
            <a:spAutoFit/>
          </a:bodyPr>
          <a:lstStyle/>
          <a:p>
            <a:pPr>
              <a:buNone/>
            </a:pPr>
            <a:r>
              <a:rPr lang="en-US" sz="1600" b="1" dirty="0"/>
              <a:t>Feature Engineering for Text Analysis</a:t>
            </a:r>
          </a:p>
          <a:p>
            <a:pPr>
              <a:buFont typeface="Arial" panose="020B0604020202020204" pitchFamily="34" charset="0"/>
              <a:buChar char="•"/>
            </a:pPr>
            <a:r>
              <a:rPr lang="en-US" sz="1600" dirty="0"/>
              <a:t>Performed exploratory data analysis (EDA) on the </a:t>
            </a:r>
            <a:r>
              <a:rPr lang="en-US" sz="1600" b="1" dirty="0"/>
              <a:t>Full Article Content</a:t>
            </a:r>
            <a:r>
              <a:rPr lang="en-US" sz="1600" dirty="0"/>
              <a:t> to generate key statistics.</a:t>
            </a:r>
          </a:p>
          <a:p>
            <a:pPr>
              <a:buFont typeface="Arial" panose="020B0604020202020204" pitchFamily="34" charset="0"/>
              <a:buChar char="•"/>
            </a:pPr>
            <a:r>
              <a:rPr lang="en-US" sz="1600" dirty="0"/>
              <a:t>Created new numerical features to better understand the structure and complexity of each article.</a:t>
            </a:r>
          </a:p>
          <a:p>
            <a:pPr>
              <a:buNone/>
            </a:pPr>
            <a:r>
              <a:rPr lang="en-US" sz="1600" b="1" dirty="0"/>
              <a:t>➤ Key Statistics Computed:</a:t>
            </a:r>
          </a:p>
          <a:p>
            <a:pPr>
              <a:buFont typeface="Arial" panose="020B0604020202020204" pitchFamily="34" charset="0"/>
              <a:buChar char="•"/>
            </a:pPr>
            <a:r>
              <a:rPr lang="en-US" sz="1600" b="1" dirty="0"/>
              <a:t>Word Count</a:t>
            </a:r>
            <a:r>
              <a:rPr lang="en-US" sz="1600" dirty="0"/>
              <a:t>: Total number of words in each article.</a:t>
            </a:r>
          </a:p>
          <a:p>
            <a:pPr>
              <a:buFont typeface="Arial" panose="020B0604020202020204" pitchFamily="34" charset="0"/>
              <a:buChar char="•"/>
            </a:pPr>
            <a:r>
              <a:rPr lang="en-US" sz="1600" b="1" dirty="0"/>
              <a:t>Sentence Count</a:t>
            </a:r>
            <a:r>
              <a:rPr lang="en-US" sz="1600" dirty="0"/>
              <a:t>: Number of sentences estimated by periods.</a:t>
            </a:r>
          </a:p>
          <a:p>
            <a:pPr>
              <a:buFont typeface="Arial" panose="020B0604020202020204" pitchFamily="34" charset="0"/>
              <a:buChar char="•"/>
            </a:pPr>
            <a:r>
              <a:rPr lang="en-US" sz="1600" b="1" dirty="0"/>
              <a:t>Character Count</a:t>
            </a:r>
            <a:r>
              <a:rPr lang="en-US" sz="1600" dirty="0"/>
              <a:t>: Total number of characters, providing insight into article length.</a:t>
            </a:r>
          </a:p>
          <a:p>
            <a:pPr>
              <a:buFont typeface="Arial" panose="020B0604020202020204" pitchFamily="34" charset="0"/>
              <a:buChar char="•"/>
            </a:pPr>
            <a:r>
              <a:rPr lang="en-US" sz="1600" b="1" dirty="0"/>
              <a:t>Average Word Length</a:t>
            </a:r>
            <a:r>
              <a:rPr lang="en-US" sz="1600" dirty="0"/>
              <a:t>: Measures the average length of words, giving an idea of the writing style (complex vs. simple).</a:t>
            </a:r>
          </a:p>
        </p:txBody>
      </p:sp>
      <p:pic>
        <p:nvPicPr>
          <p:cNvPr id="4098" name="Picture 2" descr="Using Visualizations for Your Exploratory Data Analysis - StrataScratch">
            <a:extLst>
              <a:ext uri="{FF2B5EF4-FFF2-40B4-BE49-F238E27FC236}">
                <a16:creationId xmlns:a16="http://schemas.microsoft.com/office/drawing/2014/main" id="{0A0DF5C5-A55D-C61D-29E5-D25D8A226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12" y="1129164"/>
            <a:ext cx="4695152" cy="31852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66EE5C6-DDD6-1323-5F60-D3D6F9380283}"/>
              </a:ext>
            </a:extLst>
          </p:cNvPr>
          <p:cNvPicPr>
            <a:picLocks noChangeAspect="1"/>
          </p:cNvPicPr>
          <p:nvPr/>
        </p:nvPicPr>
        <p:blipFill>
          <a:blip r:embed="rId3"/>
          <a:stretch>
            <a:fillRect/>
          </a:stretch>
        </p:blipFill>
        <p:spPr>
          <a:xfrm>
            <a:off x="1967345" y="4821381"/>
            <a:ext cx="6906491" cy="1911081"/>
          </a:xfrm>
          <a:prstGeom prst="rect">
            <a:avLst/>
          </a:prstGeom>
        </p:spPr>
      </p:pic>
    </p:spTree>
    <p:extLst>
      <p:ext uri="{BB962C8B-B14F-4D97-AF65-F5344CB8AC3E}">
        <p14:creationId xmlns:p14="http://schemas.microsoft.com/office/powerpoint/2010/main" val="244725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524A4D3-63FE-B9AA-E88F-2C1F59E18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99" y="859876"/>
            <a:ext cx="5199936" cy="333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35D33B-326B-74C7-60CE-85967591B504}"/>
              </a:ext>
            </a:extLst>
          </p:cNvPr>
          <p:cNvSpPr>
            <a:spLocks noChangeArrowheads="1"/>
          </p:cNvSpPr>
          <p:nvPr/>
        </p:nvSpPr>
        <p:spPr bwMode="auto">
          <a:xfrm>
            <a:off x="810898" y="4410914"/>
            <a:ext cx="5285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1200" dirty="0">
                <a:latin typeface="Arial" panose="020B0604020202020204" pitchFamily="34" charset="0"/>
              </a:rPr>
              <a:t>T</a:t>
            </a:r>
            <a:r>
              <a:rPr kumimoji="0" lang="en-US" altLang="en-US" sz="1200" b="0" i="0" u="none" strike="noStrike" cap="none" normalizeH="0" baseline="0" dirty="0">
                <a:ln>
                  <a:noFill/>
                </a:ln>
                <a:solidFill>
                  <a:schemeClr val="tx1"/>
                </a:solidFill>
                <a:effectLst/>
                <a:latin typeface="Arial" panose="020B0604020202020204" pitchFamily="34" charset="0"/>
              </a:rPr>
              <a:t>his bar chart visualizes the </a:t>
            </a:r>
            <a:r>
              <a:rPr kumimoji="0" lang="en-US" altLang="en-US" sz="1200" b="1" i="0" u="none" strike="noStrike" cap="none" normalizeH="0" baseline="0" dirty="0">
                <a:ln>
                  <a:noFill/>
                </a:ln>
                <a:solidFill>
                  <a:schemeClr val="tx1"/>
                </a:solidFill>
                <a:effectLst/>
                <a:latin typeface="Arial" panose="020B0604020202020204" pitchFamily="34" charset="0"/>
              </a:rPr>
              <a:t>number of articles published each month</a:t>
            </a:r>
            <a:r>
              <a:rPr kumimoji="0" lang="en-US" altLang="en-US" sz="1200" b="0" i="0" u="none" strike="noStrike" cap="none" normalizeH="0" baseline="0" dirty="0">
                <a:ln>
                  <a:noFill/>
                </a:ln>
                <a:solidFill>
                  <a:schemeClr val="tx1"/>
                </a:solidFill>
                <a:effectLst/>
                <a:latin typeface="Arial" panose="020B0604020202020204" pitchFamily="34" charset="0"/>
              </a:rPr>
              <a:t> over the last two years.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chemeClr val="tx1"/>
                </a:solidFill>
                <a:effectLst/>
                <a:latin typeface="Arial" panose="020B0604020202020204" pitchFamily="34" charset="0"/>
              </a:rPr>
              <a:t>We can observe clear </a:t>
            </a:r>
            <a:r>
              <a:rPr kumimoji="0" lang="en-US" altLang="en-US" sz="1200" b="1" i="0" u="none" strike="noStrike" cap="none" normalizeH="0" baseline="0" dirty="0">
                <a:ln>
                  <a:noFill/>
                </a:ln>
                <a:solidFill>
                  <a:schemeClr val="tx1"/>
                </a:solidFill>
                <a:effectLst/>
                <a:latin typeface="Arial" panose="020B0604020202020204" pitchFamily="34" charset="0"/>
              </a:rPr>
              <a:t>fluctuations in publishing frequency</a:t>
            </a:r>
            <a:r>
              <a:rPr kumimoji="0" lang="en-US" altLang="en-US" sz="1200" b="0" i="0" u="none" strike="noStrike" cap="none" normalizeH="0" baseline="0" dirty="0">
                <a:ln>
                  <a:noFill/>
                </a:ln>
                <a:solidFill>
                  <a:schemeClr val="tx1"/>
                </a:solidFill>
                <a:effectLst/>
                <a:latin typeface="Arial" panose="020B0604020202020204" pitchFamily="34" charset="0"/>
              </a:rPr>
              <a:t>, with certain months (e.g., early 2023 and late 2024) seeing </a:t>
            </a:r>
            <a:r>
              <a:rPr kumimoji="0" lang="en-US" altLang="en-US" sz="1200" b="1" i="0" u="none" strike="noStrike" cap="none" normalizeH="0" baseline="0" dirty="0">
                <a:ln>
                  <a:noFill/>
                </a:ln>
                <a:solidFill>
                  <a:schemeClr val="tx1"/>
                </a:solidFill>
                <a:effectLst/>
                <a:latin typeface="Arial" panose="020B0604020202020204" pitchFamily="34" charset="0"/>
              </a:rPr>
              <a:t>notable spikes in publication volume</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chemeClr val="tx1"/>
                </a:solidFill>
                <a:effectLst/>
                <a:latin typeface="Arial" panose="020B0604020202020204" pitchFamily="34" charset="0"/>
              </a:rPr>
              <a:t>These peaks may indicate periods of </a:t>
            </a:r>
            <a:r>
              <a:rPr kumimoji="0" lang="en-US" altLang="en-US" sz="1200" b="1" i="0" u="none" strike="noStrike" cap="none" normalizeH="0" baseline="0" dirty="0">
                <a:ln>
                  <a:noFill/>
                </a:ln>
                <a:solidFill>
                  <a:schemeClr val="tx1"/>
                </a:solidFill>
                <a:effectLst/>
                <a:latin typeface="Arial" panose="020B0604020202020204" pitchFamily="34" charset="0"/>
              </a:rPr>
              <a:t>heightened media attention</a:t>
            </a:r>
            <a:r>
              <a:rPr kumimoji="0" lang="en-US" altLang="en-US" sz="1200" b="0" i="0" u="none" strike="noStrike" cap="none" normalizeH="0" baseline="0" dirty="0">
                <a:ln>
                  <a:noFill/>
                </a:ln>
                <a:solidFill>
                  <a:schemeClr val="tx1"/>
                </a:solidFill>
                <a:effectLst/>
                <a:latin typeface="Arial" panose="020B0604020202020204" pitchFamily="34" charset="0"/>
              </a:rPr>
              <a:t> on key topics, possibly driven by major events or public interest surges.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chemeClr val="tx1"/>
                </a:solidFill>
                <a:effectLst/>
                <a:latin typeface="Arial" panose="020B0604020202020204" pitchFamily="34" charset="0"/>
              </a:rPr>
              <a:t>Conversely, months with </a:t>
            </a:r>
            <a:r>
              <a:rPr kumimoji="0" lang="en-US" altLang="en-US" sz="1200" b="1" i="0" u="none" strike="noStrike" cap="none" normalizeH="0" baseline="0" dirty="0">
                <a:ln>
                  <a:noFill/>
                </a:ln>
                <a:solidFill>
                  <a:schemeClr val="tx1"/>
                </a:solidFill>
                <a:effectLst/>
                <a:latin typeface="Arial" panose="020B0604020202020204" pitchFamily="34" charset="0"/>
              </a:rPr>
              <a:t>lower publication counts</a:t>
            </a:r>
            <a:r>
              <a:rPr kumimoji="0" lang="en-US" altLang="en-US" sz="1200" b="0" i="0" u="none" strike="noStrike" cap="none" normalizeH="0" baseline="0" dirty="0">
                <a:ln>
                  <a:noFill/>
                </a:ln>
                <a:solidFill>
                  <a:schemeClr val="tx1"/>
                </a:solidFill>
                <a:effectLst/>
                <a:latin typeface="Arial" panose="020B0604020202020204" pitchFamily="34" charset="0"/>
              </a:rPr>
              <a:t> suggest times when less content was generated or lower focus on the queried themes. </a:t>
            </a:r>
          </a:p>
        </p:txBody>
      </p:sp>
      <p:sp>
        <p:nvSpPr>
          <p:cNvPr id="6" name="TextBox 5">
            <a:extLst>
              <a:ext uri="{FF2B5EF4-FFF2-40B4-BE49-F238E27FC236}">
                <a16:creationId xmlns:a16="http://schemas.microsoft.com/office/drawing/2014/main" id="{29B25C26-E910-906E-5EEE-ABC303032281}"/>
              </a:ext>
            </a:extLst>
          </p:cNvPr>
          <p:cNvSpPr txBox="1"/>
          <p:nvPr/>
        </p:nvSpPr>
        <p:spPr>
          <a:xfrm>
            <a:off x="613523" y="382261"/>
            <a:ext cx="4543424" cy="369332"/>
          </a:xfrm>
          <a:prstGeom prst="rect">
            <a:avLst/>
          </a:prstGeom>
          <a:noFill/>
        </p:spPr>
        <p:txBody>
          <a:bodyPr wrap="square">
            <a:spAutoFit/>
          </a:bodyPr>
          <a:lstStyle/>
          <a:p>
            <a:r>
              <a:rPr lang="en-US"/>
              <a:t>Article Frequency Over Time</a:t>
            </a:r>
            <a:endParaRPr lang="en-US" dirty="0"/>
          </a:p>
        </p:txBody>
      </p:sp>
      <p:sp>
        <p:nvSpPr>
          <p:cNvPr id="8" name="TextBox 7">
            <a:extLst>
              <a:ext uri="{FF2B5EF4-FFF2-40B4-BE49-F238E27FC236}">
                <a16:creationId xmlns:a16="http://schemas.microsoft.com/office/drawing/2014/main" id="{68351BFF-93AD-DDF5-D7EB-5CF46537FEDD}"/>
              </a:ext>
            </a:extLst>
          </p:cNvPr>
          <p:cNvSpPr txBox="1"/>
          <p:nvPr/>
        </p:nvSpPr>
        <p:spPr>
          <a:xfrm>
            <a:off x="6181167" y="382261"/>
            <a:ext cx="4227418" cy="369332"/>
          </a:xfrm>
          <a:prstGeom prst="rect">
            <a:avLst/>
          </a:prstGeom>
          <a:noFill/>
        </p:spPr>
        <p:txBody>
          <a:bodyPr wrap="square">
            <a:spAutoFit/>
          </a:bodyPr>
          <a:lstStyle/>
          <a:p>
            <a:r>
              <a:rPr lang="en-US" dirty="0"/>
              <a:t>Distribution of Article Lengths</a:t>
            </a:r>
          </a:p>
        </p:txBody>
      </p:sp>
      <p:pic>
        <p:nvPicPr>
          <p:cNvPr id="5127" name="Picture 7">
            <a:extLst>
              <a:ext uri="{FF2B5EF4-FFF2-40B4-BE49-F238E27FC236}">
                <a16:creationId xmlns:a16="http://schemas.microsoft.com/office/drawing/2014/main" id="{E3DF7874-B1D5-D074-9893-C545A005B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67" y="1001806"/>
            <a:ext cx="5641038" cy="31925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3AACF3-801A-B2F1-8565-554D137D046F}"/>
              </a:ext>
            </a:extLst>
          </p:cNvPr>
          <p:cNvSpPr txBox="1"/>
          <p:nvPr/>
        </p:nvSpPr>
        <p:spPr>
          <a:xfrm>
            <a:off x="6354296" y="4595580"/>
            <a:ext cx="4383180" cy="1754326"/>
          </a:xfrm>
          <a:prstGeom prst="rect">
            <a:avLst/>
          </a:prstGeom>
          <a:noFill/>
        </p:spPr>
        <p:txBody>
          <a:bodyPr wrap="square">
            <a:spAutoFit/>
          </a:bodyPr>
          <a:lstStyle/>
          <a:p>
            <a:pPr marL="171450" indent="-171450">
              <a:buFont typeface="Wingdings" panose="05000000000000000000" pitchFamily="2" charset="2"/>
              <a:buChar char="ü"/>
            </a:pPr>
            <a:r>
              <a:rPr lang="en-US" sz="1200" dirty="0"/>
              <a:t>The majority of articles have word counts ranging between </a:t>
            </a:r>
            <a:r>
              <a:rPr lang="en-US" sz="1200" b="1" dirty="0"/>
              <a:t>20 to 50 words</a:t>
            </a:r>
            <a:r>
              <a:rPr lang="en-US" sz="1200" dirty="0"/>
              <a:t>, indicating that most content is concise and to the point.</a:t>
            </a:r>
          </a:p>
          <a:p>
            <a:pPr marL="171450" indent="-171450">
              <a:buFont typeface="Wingdings" panose="05000000000000000000" pitchFamily="2" charset="2"/>
              <a:buChar char="ü"/>
            </a:pPr>
            <a:r>
              <a:rPr lang="en-US" sz="1200" dirty="0"/>
              <a:t>There is a noticeable </a:t>
            </a:r>
            <a:r>
              <a:rPr lang="en-US" sz="1200" b="1" dirty="0"/>
              <a:t>drop-off in frequency</a:t>
            </a:r>
            <a:r>
              <a:rPr lang="en-US" sz="1200" dirty="0"/>
              <a:t> as article length increases, with relatively </a:t>
            </a:r>
            <a:r>
              <a:rPr lang="en-US" sz="1200" b="1" dirty="0"/>
              <a:t>few long-form articles</a:t>
            </a:r>
            <a:r>
              <a:rPr lang="en-US" sz="1200" dirty="0"/>
              <a:t> exceeding </a:t>
            </a:r>
            <a:r>
              <a:rPr lang="en-US" sz="1200" b="1" dirty="0"/>
              <a:t>80 to 100 words</a:t>
            </a:r>
            <a:r>
              <a:rPr lang="en-US" sz="1200" dirty="0"/>
              <a:t>.</a:t>
            </a:r>
          </a:p>
          <a:p>
            <a:pPr marL="171450" indent="-171450">
              <a:buFont typeface="Wingdings" panose="05000000000000000000" pitchFamily="2" charset="2"/>
              <a:buChar char="ü"/>
            </a:pPr>
            <a:r>
              <a:rPr lang="en-US" sz="1200" dirty="0"/>
              <a:t>This suggests a </a:t>
            </a:r>
            <a:r>
              <a:rPr lang="en-US" sz="1200" b="1" dirty="0"/>
              <a:t>preference for shorter, more digestible content</a:t>
            </a:r>
            <a:r>
              <a:rPr lang="en-US" sz="1200" dirty="0"/>
              <a:t> in the dataset, which aligns with modern reader engagement trends.</a:t>
            </a:r>
          </a:p>
        </p:txBody>
      </p:sp>
    </p:spTree>
    <p:extLst>
      <p:ext uri="{BB962C8B-B14F-4D97-AF65-F5344CB8AC3E}">
        <p14:creationId xmlns:p14="http://schemas.microsoft.com/office/powerpoint/2010/main" val="3191930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0798DE-5E02-1700-A737-786E89C97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904" y="1434866"/>
            <a:ext cx="6344210" cy="4351338"/>
          </a:xfrm>
        </p:spPr>
      </p:pic>
      <p:sp>
        <p:nvSpPr>
          <p:cNvPr id="7" name="TextBox 6">
            <a:extLst>
              <a:ext uri="{FF2B5EF4-FFF2-40B4-BE49-F238E27FC236}">
                <a16:creationId xmlns:a16="http://schemas.microsoft.com/office/drawing/2014/main" id="{81C3CCCB-BA9E-D69B-C293-691CB0260AE0}"/>
              </a:ext>
            </a:extLst>
          </p:cNvPr>
          <p:cNvSpPr txBox="1"/>
          <p:nvPr/>
        </p:nvSpPr>
        <p:spPr>
          <a:xfrm>
            <a:off x="1616449" y="380110"/>
            <a:ext cx="6094878" cy="369332"/>
          </a:xfrm>
          <a:prstGeom prst="rect">
            <a:avLst/>
          </a:prstGeom>
          <a:noFill/>
        </p:spPr>
        <p:txBody>
          <a:bodyPr wrap="square">
            <a:spAutoFit/>
          </a:bodyPr>
          <a:lstStyle/>
          <a:p>
            <a:r>
              <a:rPr lang="en-US" dirty="0"/>
              <a:t>Top Authors with the Most Articles</a:t>
            </a:r>
          </a:p>
        </p:txBody>
      </p:sp>
      <p:sp>
        <p:nvSpPr>
          <p:cNvPr id="10" name="Rectangle 3">
            <a:extLst>
              <a:ext uri="{FF2B5EF4-FFF2-40B4-BE49-F238E27FC236}">
                <a16:creationId xmlns:a16="http://schemas.microsoft.com/office/drawing/2014/main" id="{8A62F827-E7C8-E165-4F11-BDB8BDDD41C9}"/>
              </a:ext>
            </a:extLst>
          </p:cNvPr>
          <p:cNvSpPr>
            <a:spLocks noChangeArrowheads="1"/>
          </p:cNvSpPr>
          <p:nvPr/>
        </p:nvSpPr>
        <p:spPr bwMode="auto">
          <a:xfrm>
            <a:off x="7174006" y="1901768"/>
            <a:ext cx="4383742"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Identifying top authors helps understand </a:t>
            </a:r>
            <a:r>
              <a:rPr kumimoji="0" lang="en-US" altLang="en-US" sz="1400" b="1" i="0" u="none" strike="noStrike" cap="none" normalizeH="0" baseline="0" dirty="0">
                <a:ln>
                  <a:noFill/>
                </a:ln>
                <a:solidFill>
                  <a:schemeClr val="tx1"/>
                </a:solidFill>
                <a:effectLst/>
                <a:latin typeface="Arial" panose="020B0604020202020204" pitchFamily="34" charset="0"/>
              </a:rPr>
              <a:t>who drives the majority of content creation</a:t>
            </a:r>
            <a:r>
              <a:rPr kumimoji="0" lang="en-US" altLang="en-US" sz="1400" b="0" i="0" u="none" strike="noStrike" cap="none" normalizeH="0" baseline="0" dirty="0">
                <a:ln>
                  <a:noFill/>
                </a:ln>
                <a:solidFill>
                  <a:schemeClr val="tx1"/>
                </a:solidFill>
                <a:effectLst/>
                <a:latin typeface="Arial" panose="020B0604020202020204" pitchFamily="34" charset="0"/>
              </a:rPr>
              <a:t> and potentially </a:t>
            </a:r>
            <a:r>
              <a:rPr kumimoji="0" lang="en-US" altLang="en-US" sz="1400" b="1" i="0" u="none" strike="noStrike" cap="none" normalizeH="0" baseline="0" dirty="0">
                <a:ln>
                  <a:noFill/>
                </a:ln>
                <a:solidFill>
                  <a:schemeClr val="tx1"/>
                </a:solidFill>
                <a:effectLst/>
                <a:latin typeface="Arial" panose="020B0604020202020204" pitchFamily="34" charset="0"/>
              </a:rPr>
              <a:t>shapes the narrative</a:t>
            </a:r>
            <a:r>
              <a:rPr kumimoji="0" lang="en-US" altLang="en-US" sz="1400" b="0" i="0" u="none" strike="noStrike" cap="none" normalizeH="0" baseline="0" dirty="0">
                <a:ln>
                  <a:noFill/>
                </a:ln>
                <a:solidFill>
                  <a:schemeClr val="tx1"/>
                </a:solidFill>
                <a:effectLst/>
                <a:latin typeface="Arial" panose="020B0604020202020204" pitchFamily="34" charset="0"/>
              </a:rPr>
              <a:t> around the selected topic.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This insight is valuable for businesses aiming to </a:t>
            </a:r>
            <a:r>
              <a:rPr kumimoji="0" lang="en-US" altLang="en-US" sz="1400" b="1" i="0" u="none" strike="noStrike" cap="none" normalizeH="0" baseline="0" dirty="0">
                <a:ln>
                  <a:noFill/>
                </a:ln>
                <a:solidFill>
                  <a:schemeClr val="tx1"/>
                </a:solidFill>
                <a:effectLst/>
                <a:latin typeface="Arial" panose="020B0604020202020204" pitchFamily="34" charset="0"/>
              </a:rPr>
              <a:t>collaborate with influential writers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monitor author-specific trends</a:t>
            </a:r>
            <a:r>
              <a:rPr kumimoji="0" lang="en-US" altLang="en-US" sz="1400" b="0" i="0" u="none" strike="noStrike" cap="none" normalizeH="0" baseline="0" dirty="0">
                <a:ln>
                  <a:noFill/>
                </a:ln>
                <a:solidFill>
                  <a:schemeClr val="tx1"/>
                </a:solidFill>
                <a:effectLst/>
                <a:latin typeface="Arial" panose="020B0604020202020204" pitchFamily="34" charset="0"/>
              </a:rPr>
              <a:t>, or </a:t>
            </a:r>
            <a:r>
              <a:rPr kumimoji="0" lang="en-US" altLang="en-US" sz="1400" b="1" i="0" u="none" strike="noStrike" cap="none" normalizeH="0" baseline="0" dirty="0">
                <a:ln>
                  <a:noFill/>
                </a:ln>
                <a:solidFill>
                  <a:schemeClr val="tx1"/>
                </a:solidFill>
                <a:effectLst/>
                <a:latin typeface="Arial" panose="020B0604020202020204" pitchFamily="34" charset="0"/>
              </a:rPr>
              <a:t>analyze author biases</a:t>
            </a:r>
            <a:r>
              <a:rPr kumimoji="0" lang="en-US" altLang="en-US" sz="1400" b="0" i="0" u="none" strike="noStrike" cap="none" normalizeH="0" baseline="0" dirty="0">
                <a:ln>
                  <a:noFill/>
                </a:ln>
                <a:solidFill>
                  <a:schemeClr val="tx1"/>
                </a:solidFill>
                <a:effectLst/>
                <a:latin typeface="Arial" panose="020B0604020202020204" pitchFamily="34" charset="0"/>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400" b="0" i="0" u="none" strike="noStrike" cap="none" normalizeH="0" baseline="0" dirty="0">
                <a:ln>
                  <a:noFill/>
                </a:ln>
                <a:solidFill>
                  <a:schemeClr val="tx1"/>
                </a:solidFill>
                <a:effectLst/>
                <a:latin typeface="Arial" panose="020B0604020202020204" pitchFamily="34" charset="0"/>
              </a:rPr>
              <a:t>It also provides a </a:t>
            </a:r>
            <a:r>
              <a:rPr kumimoji="0" lang="en-US" altLang="en-US" sz="1400" b="1" i="0" u="none" strike="noStrike" cap="none" normalizeH="0" baseline="0" dirty="0">
                <a:ln>
                  <a:noFill/>
                </a:ln>
                <a:solidFill>
                  <a:schemeClr val="tx1"/>
                </a:solidFill>
                <a:effectLst/>
                <a:latin typeface="Arial" panose="020B0604020202020204" pitchFamily="34" charset="0"/>
              </a:rPr>
              <a:t>clear view of content diversity</a:t>
            </a:r>
            <a:r>
              <a:rPr kumimoji="0" lang="en-US" altLang="en-US" sz="1400" b="0" i="0" u="none" strike="noStrike" cap="none" normalizeH="0" baseline="0" dirty="0">
                <a:ln>
                  <a:noFill/>
                </a:ln>
                <a:solidFill>
                  <a:schemeClr val="tx1"/>
                </a:solidFill>
                <a:effectLst/>
                <a:latin typeface="Arial" panose="020B0604020202020204" pitchFamily="34" charset="0"/>
              </a:rPr>
              <a:t>, showing whether information comes from a </a:t>
            </a:r>
            <a:r>
              <a:rPr kumimoji="0" lang="en-US" altLang="en-US" sz="1400" b="1" i="0" u="none" strike="noStrike" cap="none" normalizeH="0" baseline="0" dirty="0">
                <a:ln>
                  <a:noFill/>
                </a:ln>
                <a:solidFill>
                  <a:schemeClr val="tx1"/>
                </a:solidFill>
                <a:effectLst/>
                <a:latin typeface="Arial" panose="020B0604020202020204" pitchFamily="34" charset="0"/>
              </a:rPr>
              <a:t>broad range of voices</a:t>
            </a:r>
            <a:r>
              <a:rPr kumimoji="0" lang="en-US" altLang="en-US" sz="1400" b="0" i="0" u="none" strike="noStrike" cap="none" normalizeH="0" baseline="0" dirty="0">
                <a:ln>
                  <a:noFill/>
                </a:ln>
                <a:solidFill>
                  <a:schemeClr val="tx1"/>
                </a:solidFill>
                <a:effectLst/>
                <a:latin typeface="Arial" panose="020B0604020202020204" pitchFamily="34" charset="0"/>
              </a:rPr>
              <a:t> or is </a:t>
            </a:r>
            <a:r>
              <a:rPr kumimoji="0" lang="en-US" altLang="en-US" sz="1400" b="1" i="0" u="none" strike="noStrike" cap="none" normalizeH="0" baseline="0" dirty="0">
                <a:ln>
                  <a:noFill/>
                </a:ln>
                <a:solidFill>
                  <a:schemeClr val="tx1"/>
                </a:solidFill>
                <a:effectLst/>
                <a:latin typeface="Arial" panose="020B0604020202020204" pitchFamily="34" charset="0"/>
              </a:rPr>
              <a:t>concentrated</a:t>
            </a:r>
            <a:r>
              <a:rPr kumimoji="0" lang="en-US" altLang="en-US" sz="1400" b="0" i="0" u="none" strike="noStrike" cap="none" normalizeH="0" baseline="0" dirty="0">
                <a:ln>
                  <a:noFill/>
                </a:ln>
                <a:solidFill>
                  <a:schemeClr val="tx1"/>
                </a:solidFill>
                <a:effectLst/>
                <a:latin typeface="Arial" panose="020B0604020202020204" pitchFamily="34" charset="0"/>
              </a:rPr>
              <a:t> among a few key contributors. </a:t>
            </a:r>
          </a:p>
        </p:txBody>
      </p:sp>
    </p:spTree>
    <p:extLst>
      <p:ext uri="{BB962C8B-B14F-4D97-AF65-F5344CB8AC3E}">
        <p14:creationId xmlns:p14="http://schemas.microsoft.com/office/powerpoint/2010/main" val="355024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1881</TotalTime>
  <Words>2017</Words>
  <Application>Microsoft Office PowerPoint</Application>
  <PresentationFormat>Widescreen</PresentationFormat>
  <Paragraphs>174</Paragraphs>
  <Slides>23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Unicode MS</vt:lpstr>
      <vt:lpstr>Calibri</vt:lpstr>
      <vt:lpstr>Calibri Light</vt:lpstr>
      <vt:lpstr>Instrument Sans Medium</vt:lpstr>
      <vt:lpstr>Instrument Sans Semi Bold</vt:lpstr>
      <vt:lpstr>Inter Bold</vt:lpstr>
      <vt:lpstr>Wingdings</vt:lpstr>
      <vt:lpstr>Office Theme</vt:lpstr>
      <vt:lpstr>The Power of News Analytics: Uncovering Business Value </vt:lpstr>
      <vt:lpstr>Importance of news analytics &amp; business value</vt:lpstr>
      <vt:lpstr>PowerPoint Presentation</vt:lpstr>
      <vt:lpstr>PowerPoint Presentation</vt:lpstr>
      <vt:lpstr>PowerPoint Presentation</vt:lpstr>
      <vt:lpstr>Dataset Overview &amp; Initial Inspection</vt:lpstr>
      <vt:lpstr>Exploratory Data Analysis – Key statistics &amp; visualizations</vt:lpstr>
      <vt:lpstr>PowerPoint Presentation</vt:lpstr>
      <vt:lpstr>PowerPoint Presentation</vt:lpstr>
      <vt:lpstr>Text Preprocessing – Tokenization, cleaning, stopword removal </vt:lpstr>
      <vt:lpstr>Feature Engineering – Word counts, sentence counts, TF-IDF</vt:lpstr>
      <vt:lpstr>PowerPoint Presentation</vt:lpstr>
      <vt:lpstr>Sentiment Analysis – Trends &amp; key findings</vt:lpstr>
      <vt:lpstr>PowerPoint Presentation</vt:lpstr>
      <vt:lpstr>PowerPoint Presentation</vt:lpstr>
      <vt:lpstr>PowerPoint Presentation</vt:lpstr>
      <vt:lpstr>Topic Modeling – Key topics, trends, and insights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Krishna Khandelwal</dc:creator>
  <cp:lastModifiedBy>Krishna Khandelwal</cp:lastModifiedBy>
  <cp:revision>12</cp:revision>
  <dcterms:created xsi:type="dcterms:W3CDTF">2025-03-09T01:06:30Z</dcterms:created>
  <dcterms:modified xsi:type="dcterms:W3CDTF">2025-03-14T02:55:19Z</dcterms:modified>
</cp:coreProperties>
</file>